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jpeg" ContentType="image/jpeg"/>
  <Default Extension="emf" ContentType="image/x-emf"/>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drawings/drawing2.xml" ContentType="application/vnd.openxmlformats-officedocument.drawingml.chartshapes+xml"/>
  <Override PartName="/ppt/drawings/drawing3.xml" ContentType="application/vnd.openxmlformats-officedocument.drawingml.chartshapes+xml"/>
  <Override PartName="/ppt/drawings/drawing4.xml" ContentType="application/vnd.openxmlformats-officedocument.drawingml.chartshapes+xml"/>
  <Override PartName="/ppt/drawings/drawing5.xml" ContentType="application/vnd.openxmlformats-officedocument.drawingml.chartshapes+xml"/>
  <Override PartName="/ppt/drawings/drawing7.xml" ContentType="application/vnd.openxmlformats-officedocument.drawingml.chartshapes+xml"/>
  <Override PartName="/ppt/drawings/drawing8.xml" ContentType="application/vnd.openxmlformats-officedocument.drawingml.chartshapes+xml"/>
  <Override PartName="/ppt/drawings/drawing9.xml" ContentType="application/vnd.openxmlformats-officedocument.drawingml.chartshapes+xml"/>
  <Override PartName="/ppt/drawings/drawing10.xml" ContentType="application/vnd.openxmlformats-officedocument.drawingml.chartshapes+xml"/>
  <Override PartName="/ppt/drawings/drawing11.xml" ContentType="application/vnd.openxmlformats-officedocument.drawingml.chartshapes+xml"/>
  <Override PartName="/ppt/drawings/drawing1.xml" ContentType="application/vnd.openxmlformats-officedocument.drawingml.chartshapes+xml"/>
  <Override PartName="/ppt/drawings/drawing6.xml" ContentType="application/vnd.openxmlformats-officedocument.drawingml.chartshapes+xml"/>
  <Override PartName="/ppt/slides/slide3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32.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slideLayouts/slideLayout3.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charts/chart7.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theme/theme1.xml" ContentType="application/vnd.openxmlformats-officedocument.theme+xml"/>
  <Override PartName="/ppt/charts/chart4.xml" ContentType="application/vnd.openxmlformats-officedocument.drawingml.chart+xml"/>
  <Override PartName="/ppt/charts/chart3.xml" ContentType="application/vnd.openxmlformats-officedocument.drawingml.chart+xml"/>
  <Override PartName="/ppt/charts/chart8.xml" ContentType="application/vnd.openxmlformats-officedocument.drawingml.chart+xml"/>
  <Override PartName="/ppt/charts/chart6.xml" ContentType="application/vnd.openxmlformats-officedocument.drawingml.chart+xml"/>
  <Override PartName="/ppt/charts/chart5.xml" ContentType="application/vnd.openxmlformats-officedocument.drawingml.chart+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256" r:id="rId2"/>
    <p:sldId id="264" r:id="rId3"/>
    <p:sldId id="283" r:id="rId4"/>
    <p:sldId id="282" r:id="rId5"/>
    <p:sldId id="266" r:id="rId6"/>
    <p:sldId id="284" r:id="rId7"/>
    <p:sldId id="263" r:id="rId8"/>
    <p:sldId id="277" r:id="rId9"/>
    <p:sldId id="285" r:id="rId10"/>
    <p:sldId id="286" r:id="rId11"/>
    <p:sldId id="287" r:id="rId12"/>
    <p:sldId id="265" r:id="rId13"/>
    <p:sldId id="267" r:id="rId14"/>
    <p:sldId id="271" r:id="rId15"/>
    <p:sldId id="292" r:id="rId16"/>
    <p:sldId id="291" r:id="rId17"/>
    <p:sldId id="258" r:id="rId18"/>
    <p:sldId id="278" r:id="rId19"/>
    <p:sldId id="272" r:id="rId20"/>
    <p:sldId id="257" r:id="rId21"/>
    <p:sldId id="259" r:id="rId22"/>
    <p:sldId id="289" r:id="rId23"/>
    <p:sldId id="260" r:id="rId24"/>
    <p:sldId id="262" r:id="rId25"/>
    <p:sldId id="261" r:id="rId26"/>
    <p:sldId id="290" r:id="rId27"/>
    <p:sldId id="288" r:id="rId28"/>
    <p:sldId id="274" r:id="rId29"/>
    <p:sldId id="268" r:id="rId30"/>
    <p:sldId id="269" r:id="rId31"/>
    <p:sldId id="281" r:id="rId32"/>
    <p:sldId id="276" r:id="rId33"/>
    <p:sldId id="280" r:id="rId34"/>
    <p:sldId id="27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17" autoAdjust="0"/>
  </p:normalViewPr>
  <p:slideViewPr>
    <p:cSldViewPr>
      <p:cViewPr>
        <p:scale>
          <a:sx n="91" d="100"/>
          <a:sy n="91" d="100"/>
        </p:scale>
        <p:origin x="-564" y="-35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ana\Desktop\&#1508;&#1512;&#1493;&#1497;&#1511;&#1496;%20&#1502;&#1495;&#1511;&#1512;\Dana\Results\DNA%20gels\PCR\presentation\densitometry%20anylazes.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MNHL2_NSCI_S\NSCI\SCI\BIOLOGY\SARIT_LAB\Dana\Results\Protein\Dencitometria.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oleObject" Target="file:///\\MNHL2_NSCI_S\NSCI\SCI\BIOLOGY\SARIT_LAB\Dana\Results\Protein\Dencitometria.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Dana\Desktop\&#1508;&#1512;&#1493;&#1497;&#1511;&#1496;%20&#1502;&#1495;&#1511;&#1512;\Dana\Results\DNA%20gels\PCR\presentation\densitometry%20anylazes.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Dana\Desktop\&#1514;&#1493;&#1488;&#1512;%20&#1512;&#1488;&#1513;&#1493;&#1503;\&#1508;&#1512;&#1493;&#1497;&#1511;&#1496;%20&#1502;&#1495;&#1511;&#1512;\Dana\Results\DNA%20gels\PCR\presentation\densitometry%20anylazes.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Dana\Desktop\&#1508;&#1512;&#1493;&#1497;&#1511;&#1496;%20&#1502;&#1495;&#1511;&#1512;\Dana\Results\DNA%20gels\PCR\presentation\densitometry%20anylazes.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Dana\Desktop\&#1508;&#1512;&#1493;&#1497;&#1511;&#1496;%20&#1502;&#1495;&#1511;&#1512;\Dana\Results\DNA%20gels\PCR\presentation\densitometry%20anylazes.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Dana\Desktop\&#1508;&#1512;&#1493;&#1497;&#1511;&#1496;%20&#1502;&#1495;&#1511;&#1512;\Dana\Results\DNA%20gels\PCR\presentation\densitometry%20anylazes.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C:\Users\Dana\Desktop\&#1514;&#1493;&#1488;&#1512;%20&#1512;&#1488;&#1513;&#1493;&#1503;\&#1508;&#1512;&#1493;&#1497;&#1511;&#1496;%20&#1502;&#1495;&#1511;&#1512;\Dana\Results\DNA%20gels\PCR\presentation\densitometry%20anylazes.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MNHL2_NSCI_S\NSCI\SCI\BIOLOGY\SARIT_LAB\Dana\Results\Protein\Dencitometria.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MNHL2_NSCI_S\NSCI\SCI\BIOLOGY\SARIT_LAB\Dana\Results\Protein\Dencitometri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23"/>
  <c:chart>
    <c:plotArea>
      <c:layout>
        <c:manualLayout>
          <c:layoutTarget val="inner"/>
          <c:xMode val="edge"/>
          <c:yMode val="edge"/>
          <c:x val="0.16898794430357236"/>
          <c:y val="0.14765452755905495"/>
          <c:w val="0.73259488345718493"/>
          <c:h val="0.70878136728236052"/>
        </c:manualLayout>
      </c:layout>
      <c:barChart>
        <c:barDir val="col"/>
        <c:grouping val="clustered"/>
        <c:ser>
          <c:idx val="0"/>
          <c:order val="0"/>
          <c:val>
            <c:numRef>
              <c:f>RNA!$E$4:$E$5</c:f>
              <c:numCache>
                <c:formatCode>General</c:formatCode>
                <c:ptCount val="2"/>
                <c:pt idx="0">
                  <c:v>3.1292992115593457E-2</c:v>
                </c:pt>
                <c:pt idx="1">
                  <c:v>0.47212138717882501</c:v>
                </c:pt>
              </c:numCache>
            </c:numRef>
          </c:val>
        </c:ser>
        <c:dLbls/>
        <c:axId val="66433792"/>
        <c:axId val="66435328"/>
      </c:barChart>
      <c:catAx>
        <c:axId val="66433792"/>
        <c:scaling>
          <c:orientation val="minMax"/>
        </c:scaling>
        <c:delete val="1"/>
        <c:axPos val="b"/>
        <c:tickLblPos val="none"/>
        <c:crossAx val="66435328"/>
        <c:crosses val="autoZero"/>
        <c:auto val="1"/>
        <c:lblAlgn val="ctr"/>
        <c:lblOffset val="100"/>
      </c:catAx>
      <c:valAx>
        <c:axId val="66435328"/>
        <c:scaling>
          <c:orientation val="minMax"/>
        </c:scaling>
        <c:axPos val="l"/>
        <c:majorGridlines/>
        <c:numFmt formatCode="General" sourceLinked="1"/>
        <c:tickLblPos val="nextTo"/>
        <c:crossAx val="66433792"/>
        <c:crosses val="autoZero"/>
        <c:crossBetween val="between"/>
      </c:valAx>
    </c:plotArea>
    <c:plotVisOnly val="1"/>
    <c:dispBlanksAs val="gap"/>
  </c:chart>
  <c:spPr>
    <a:ln>
      <a:noFill/>
    </a:ln>
  </c:spPr>
  <c:txPr>
    <a:bodyPr/>
    <a:lstStyle/>
    <a:p>
      <a:pPr>
        <a:defRPr sz="1100"/>
      </a:pPr>
      <a:endParaRPr lang="en-US"/>
    </a:p>
  </c:txPr>
  <c:externalData r:id="rId1"/>
  <c:userShapes r:id="rId2"/>
</c:chartSpace>
</file>

<file path=ppt/charts/chart10.xml><?xml version="1.0" encoding="utf-8"?>
<c:chartSpace xmlns:c="http://schemas.openxmlformats.org/drawingml/2006/chart" xmlns:a="http://schemas.openxmlformats.org/drawingml/2006/main" xmlns:r="http://schemas.openxmlformats.org/officeDocument/2006/relationships">
  <c:lang val="en-US"/>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prstClr val="black"/>
                </a:solidFill>
                <a:latin typeface="+mn-lt"/>
                <a:ea typeface="+mn-ea"/>
                <a:cs typeface="+mn-cs"/>
              </a:defRPr>
            </a:pPr>
            <a:r>
              <a:rPr lang="en-US" sz="1100" b="1" i="0" baseline="0" dirty="0" smtClean="0"/>
              <a:t>Densitometry of ARTS levels in UACC</a:t>
            </a:r>
          </a:p>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prstClr val="black"/>
                </a:solidFill>
                <a:latin typeface="+mn-lt"/>
                <a:ea typeface="+mn-ea"/>
                <a:cs typeface="+mn-cs"/>
              </a:defRPr>
            </a:pPr>
            <a:endParaRPr lang="en-US" dirty="0"/>
          </a:p>
        </c:rich>
      </c:tx>
      <c:layout>
        <c:manualLayout>
          <c:xMode val="edge"/>
          <c:yMode val="edge"/>
          <c:x val="0.17709833145856807"/>
          <c:y val="5.405403488187753E-2"/>
        </c:manualLayout>
      </c:layout>
    </c:title>
    <c:plotArea>
      <c:layout>
        <c:manualLayout>
          <c:layoutTarget val="inner"/>
          <c:xMode val="edge"/>
          <c:yMode val="edge"/>
          <c:x val="0.18231273975368464"/>
          <c:y val="0.26998890899166295"/>
          <c:w val="0.74717443973349673"/>
          <c:h val="0.59531900570369356"/>
        </c:manualLayout>
      </c:layout>
      <c:barChart>
        <c:barDir val="col"/>
        <c:grouping val="clustered"/>
        <c:ser>
          <c:idx val="0"/>
          <c:order val="0"/>
          <c:cat>
            <c:strRef>
              <c:f>('Sheet 1'!$K$10,'Sheet 1'!$L$10)</c:f>
              <c:strCache>
                <c:ptCount val="2"/>
                <c:pt idx="0">
                  <c:v>NT</c:v>
                </c:pt>
                <c:pt idx="1">
                  <c:v>5Aza</c:v>
                </c:pt>
              </c:strCache>
            </c:strRef>
          </c:cat>
          <c:val>
            <c:numRef>
              <c:f>'Sheet 1'!$E$15:$F$15</c:f>
              <c:numCache>
                <c:formatCode>General</c:formatCode>
                <c:ptCount val="2"/>
                <c:pt idx="0">
                  <c:v>0.62922427935504865</c:v>
                </c:pt>
                <c:pt idx="1">
                  <c:v>0.88660077233635071</c:v>
                </c:pt>
              </c:numCache>
            </c:numRef>
          </c:val>
        </c:ser>
        <c:dLbls/>
        <c:axId val="79032704"/>
        <c:axId val="79034240"/>
      </c:barChart>
      <c:catAx>
        <c:axId val="79032704"/>
        <c:scaling>
          <c:orientation val="minMax"/>
        </c:scaling>
        <c:delete val="1"/>
        <c:axPos val="b"/>
        <c:majorTickMark val="none"/>
        <c:tickLblPos val="none"/>
        <c:crossAx val="79034240"/>
        <c:crosses val="autoZero"/>
        <c:auto val="1"/>
        <c:lblAlgn val="ctr"/>
        <c:lblOffset val="100"/>
      </c:catAx>
      <c:valAx>
        <c:axId val="79034240"/>
        <c:scaling>
          <c:orientation val="minMax"/>
        </c:scaling>
        <c:axPos val="l"/>
        <c:majorGridlines/>
        <c:numFmt formatCode="General" sourceLinked="1"/>
        <c:majorTickMark val="none"/>
        <c:tickLblPos val="nextTo"/>
        <c:crossAx val="79032704"/>
        <c:crosses val="autoZero"/>
        <c:crossBetween val="between"/>
        <c:majorUnit val="0.2"/>
      </c:valAx>
    </c:plotArea>
    <c:plotVisOnly val="1"/>
    <c:dispBlanksAs val="gap"/>
  </c:chart>
  <c:externalData r:id="rId1"/>
  <c:userShapes r:id="rId2"/>
</c:chartSpace>
</file>

<file path=ppt/charts/chart1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sz="1100" dirty="0" smtClean="0"/>
              <a:t>Densitometry of ARTS levels in SK-</a:t>
            </a:r>
            <a:r>
              <a:rPr lang="en-US" sz="1100" dirty="0" err="1" smtClean="0"/>
              <a:t>mel</a:t>
            </a:r>
            <a:r>
              <a:rPr lang="en-US" sz="1100" dirty="0" smtClean="0"/>
              <a:t> </a:t>
            </a:r>
            <a:endParaRPr lang="en-US" sz="1100" dirty="0"/>
          </a:p>
        </c:rich>
      </c:tx>
      <c:layout/>
    </c:title>
    <c:plotArea>
      <c:layout>
        <c:manualLayout>
          <c:layoutTarget val="inner"/>
          <c:xMode val="edge"/>
          <c:yMode val="edge"/>
          <c:x val="0.16720279561659621"/>
          <c:y val="0.26150212101925524"/>
          <c:w val="0.76812843393717312"/>
          <c:h val="0.59963820830167314"/>
        </c:manualLayout>
      </c:layout>
      <c:barChart>
        <c:barDir val="col"/>
        <c:grouping val="clustered"/>
        <c:ser>
          <c:idx val="0"/>
          <c:order val="0"/>
          <c:cat>
            <c:strRef>
              <c:f>'Sheet 1'!$K$10:$L$10</c:f>
              <c:strCache>
                <c:ptCount val="2"/>
                <c:pt idx="0">
                  <c:v>NT</c:v>
                </c:pt>
                <c:pt idx="1">
                  <c:v>5Aza</c:v>
                </c:pt>
              </c:strCache>
            </c:strRef>
          </c:cat>
          <c:val>
            <c:numRef>
              <c:f>('Sheet 1'!$M$15,'Sheet 1'!$N$15)</c:f>
              <c:numCache>
                <c:formatCode>General</c:formatCode>
                <c:ptCount val="2"/>
                <c:pt idx="0">
                  <c:v>0.28744904822445488</c:v>
                </c:pt>
                <c:pt idx="1">
                  <c:v>0.80915272886778411</c:v>
                </c:pt>
              </c:numCache>
            </c:numRef>
          </c:val>
        </c:ser>
        <c:dLbls/>
        <c:axId val="77882112"/>
        <c:axId val="77884416"/>
      </c:barChart>
      <c:catAx>
        <c:axId val="77882112"/>
        <c:scaling>
          <c:orientation val="minMax"/>
        </c:scaling>
        <c:delete val="1"/>
        <c:axPos val="b"/>
        <c:majorTickMark val="none"/>
        <c:tickLblPos val="none"/>
        <c:crossAx val="77884416"/>
        <c:crosses val="autoZero"/>
        <c:auto val="1"/>
        <c:lblAlgn val="ctr"/>
        <c:lblOffset val="100"/>
      </c:catAx>
      <c:valAx>
        <c:axId val="77884416"/>
        <c:scaling>
          <c:orientation val="minMax"/>
        </c:scaling>
        <c:axPos val="l"/>
        <c:majorGridlines/>
        <c:numFmt formatCode="General" sourceLinked="1"/>
        <c:majorTickMark val="none"/>
        <c:tickLblPos val="nextTo"/>
        <c:crossAx val="77882112"/>
        <c:crosses val="autoZero"/>
        <c:crossBetween val="between"/>
        <c:majorUnit val="0.2"/>
      </c:valAx>
    </c:plotArea>
    <c:plotVisOnly val="1"/>
    <c:dispBlanksAs val="gap"/>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style val="23"/>
  <c:chart>
    <c:plotArea>
      <c:layout>
        <c:manualLayout>
          <c:layoutTarget val="inner"/>
          <c:xMode val="edge"/>
          <c:yMode val="edge"/>
          <c:x val="0.10531746950748781"/>
          <c:y val="0.14665912914731821"/>
          <c:w val="0.86157808398950164"/>
          <c:h val="0.73305632949727439"/>
        </c:manualLayout>
      </c:layout>
      <c:barChart>
        <c:barDir val="col"/>
        <c:grouping val="clustered"/>
        <c:ser>
          <c:idx val="0"/>
          <c:order val="0"/>
          <c:val>
            <c:numRef>
              <c:f>RNA!$P$4:$P$9</c:f>
              <c:numCache>
                <c:formatCode>General</c:formatCode>
                <c:ptCount val="6"/>
                <c:pt idx="0">
                  <c:v>0.37013614819501095</c:v>
                </c:pt>
                <c:pt idx="1">
                  <c:v>1.0231092170579865</c:v>
                </c:pt>
                <c:pt idx="2">
                  <c:v>1.3830393190982521E-2</c:v>
                </c:pt>
                <c:pt idx="3">
                  <c:v>0.79020851314515661</c:v>
                </c:pt>
                <c:pt idx="4">
                  <c:v>9.4922805217390271E-2</c:v>
                </c:pt>
                <c:pt idx="5">
                  <c:v>0.4906074719129524</c:v>
                </c:pt>
              </c:numCache>
            </c:numRef>
          </c:val>
        </c:ser>
        <c:dLbls/>
        <c:axId val="65295872"/>
        <c:axId val="65297408"/>
      </c:barChart>
      <c:catAx>
        <c:axId val="65295872"/>
        <c:scaling>
          <c:orientation val="minMax"/>
        </c:scaling>
        <c:delete val="1"/>
        <c:axPos val="b"/>
        <c:tickLblPos val="none"/>
        <c:crossAx val="65297408"/>
        <c:crosses val="autoZero"/>
        <c:auto val="1"/>
        <c:lblAlgn val="ctr"/>
        <c:lblOffset val="100"/>
      </c:catAx>
      <c:valAx>
        <c:axId val="65297408"/>
        <c:scaling>
          <c:orientation val="minMax"/>
        </c:scaling>
        <c:axPos val="l"/>
        <c:majorGridlines/>
        <c:numFmt formatCode="General" sourceLinked="1"/>
        <c:tickLblPos val="nextTo"/>
        <c:txPr>
          <a:bodyPr/>
          <a:lstStyle/>
          <a:p>
            <a:pPr>
              <a:defRPr sz="1200"/>
            </a:pPr>
            <a:endParaRPr lang="en-US"/>
          </a:p>
        </c:txPr>
        <c:crossAx val="65295872"/>
        <c:crosses val="autoZero"/>
        <c:crossBetween val="between"/>
      </c:valAx>
    </c:plotArea>
    <c:plotVisOnly val="1"/>
    <c:dispBlanksAs val="gap"/>
  </c:chart>
  <c:txPr>
    <a:bodyPr/>
    <a:lstStyle/>
    <a:p>
      <a:pPr>
        <a:defRPr sz="1800"/>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en-US"/>
  <c:style val="15"/>
  <c:chart>
    <c:title>
      <c:tx>
        <c:rich>
          <a:bodyPr/>
          <a:lstStyle/>
          <a:p>
            <a:pPr>
              <a:defRPr lang="en-US" sz="1500" b="1" kern="1200">
                <a:solidFill>
                  <a:schemeClr val="tx1"/>
                </a:solidFill>
                <a:latin typeface="+mn-lt"/>
                <a:ea typeface="+mn-ea"/>
                <a:cs typeface="+mn-cs"/>
              </a:defRPr>
            </a:pPr>
            <a:r>
              <a:rPr lang="en-US" sz="1500" b="1" kern="1200">
                <a:solidFill>
                  <a:schemeClr val="tx1"/>
                </a:solidFill>
                <a:latin typeface="+mn-lt"/>
                <a:ea typeface="+mn-ea"/>
                <a:cs typeface="+mn-cs"/>
              </a:rPr>
              <a:t>ARTS expression in A375 cells</a:t>
            </a:r>
          </a:p>
        </c:rich>
      </c:tx>
      <c:layout/>
    </c:title>
    <c:plotArea>
      <c:layout>
        <c:manualLayout>
          <c:layoutTarget val="inner"/>
          <c:xMode val="edge"/>
          <c:yMode val="edge"/>
          <c:x val="0.12922637145604324"/>
          <c:y val="0.15313684747739892"/>
          <c:w val="0.80330916556222531"/>
          <c:h val="0.65311691301745178"/>
        </c:manualLayout>
      </c:layout>
      <c:scatterChart>
        <c:scatterStyle val="smoothMarker"/>
        <c:ser>
          <c:idx val="0"/>
          <c:order val="0"/>
          <c:tx>
            <c:strRef>
              <c:f>RNA!$C$36</c:f>
              <c:strCache>
                <c:ptCount val="1"/>
                <c:pt idx="0">
                  <c:v>concentration</c:v>
                </c:pt>
              </c:strCache>
            </c:strRef>
          </c:tx>
          <c:marker>
            <c:symbol val="none"/>
          </c:marker>
          <c:dLbls>
            <c:dLbl>
              <c:idx val="2"/>
              <c:layout>
                <c:manualLayout>
                  <c:x val="-5.5790201956973035E-3"/>
                  <c:y val="-2.2598870056497182E-2"/>
                </c:manualLayout>
              </c:layout>
              <c:showVal val="1"/>
            </c:dLbl>
            <c:txPr>
              <a:bodyPr/>
              <a:lstStyle/>
              <a:p>
                <a:pPr>
                  <a:defRPr sz="1200" b="1"/>
                </a:pPr>
                <a:endParaRPr lang="en-US"/>
              </a:p>
            </c:txPr>
            <c:showVal val="1"/>
          </c:dLbls>
          <c:trendline>
            <c:trendlineType val="linear"/>
          </c:trendline>
          <c:xVal>
            <c:numRef>
              <c:f>RNA!$B$37:$B$39</c:f>
              <c:numCache>
                <c:formatCode>General</c:formatCode>
                <c:ptCount val="3"/>
                <c:pt idx="0">
                  <c:v>1.0231092170579901</c:v>
                </c:pt>
                <c:pt idx="1">
                  <c:v>0.79020851314515639</c:v>
                </c:pt>
                <c:pt idx="2">
                  <c:v>0.49060747191295151</c:v>
                </c:pt>
              </c:numCache>
            </c:numRef>
          </c:xVal>
          <c:yVal>
            <c:numRef>
              <c:f>RNA!$C$37:$C$39</c:f>
              <c:numCache>
                <c:formatCode>General</c:formatCode>
                <c:ptCount val="3"/>
                <c:pt idx="0">
                  <c:v>10</c:v>
                </c:pt>
                <c:pt idx="1">
                  <c:v>1</c:v>
                </c:pt>
                <c:pt idx="2">
                  <c:v>0.1</c:v>
                </c:pt>
              </c:numCache>
            </c:numRef>
          </c:yVal>
          <c:smooth val="1"/>
        </c:ser>
        <c:dLbls/>
        <c:axId val="72729728"/>
        <c:axId val="72731264"/>
      </c:scatterChart>
      <c:valAx>
        <c:axId val="72729728"/>
        <c:scaling>
          <c:orientation val="minMax"/>
        </c:scaling>
        <c:axPos val="b"/>
        <c:numFmt formatCode="General" sourceLinked="1"/>
        <c:tickLblPos val="nextTo"/>
        <c:crossAx val="72731264"/>
        <c:crosses val="autoZero"/>
        <c:crossBetween val="midCat"/>
      </c:valAx>
      <c:valAx>
        <c:axId val="72731264"/>
        <c:scaling>
          <c:orientation val="minMax"/>
          <c:min val="0"/>
        </c:scaling>
        <c:axPos val="l"/>
        <c:majorGridlines/>
        <c:numFmt formatCode="General" sourceLinked="1"/>
        <c:tickLblPos val="nextTo"/>
        <c:crossAx val="72729728"/>
        <c:crosses val="autoZero"/>
        <c:crossBetween val="midCat"/>
      </c:valAx>
    </c:plotArea>
    <c:plotVisOnly val="1"/>
    <c:dispBlanksAs val="gap"/>
  </c:chart>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lang val="en-US"/>
  <c:style val="23"/>
  <c:chart>
    <c:plotArea>
      <c:layout>
        <c:manualLayout>
          <c:layoutTarget val="inner"/>
          <c:xMode val="edge"/>
          <c:yMode val="edge"/>
          <c:x val="0.12721323579480304"/>
          <c:y val="0.16961746802926256"/>
          <c:w val="0.76793750992036858"/>
          <c:h val="0.65133606969341595"/>
        </c:manualLayout>
      </c:layout>
      <c:barChart>
        <c:barDir val="col"/>
        <c:grouping val="clustered"/>
        <c:ser>
          <c:idx val="0"/>
          <c:order val="0"/>
          <c:val>
            <c:numRef>
              <c:f>RNA!$E$57:$E$58</c:f>
              <c:numCache>
                <c:formatCode>General</c:formatCode>
                <c:ptCount val="2"/>
                <c:pt idx="0">
                  <c:v>9.1970418820853717E-2</c:v>
                </c:pt>
                <c:pt idx="1">
                  <c:v>0.77927083384807305</c:v>
                </c:pt>
              </c:numCache>
            </c:numRef>
          </c:val>
        </c:ser>
        <c:dLbls/>
        <c:axId val="67004288"/>
        <c:axId val="67005824"/>
      </c:barChart>
      <c:catAx>
        <c:axId val="67004288"/>
        <c:scaling>
          <c:orientation val="minMax"/>
        </c:scaling>
        <c:delete val="1"/>
        <c:axPos val="b"/>
        <c:tickLblPos val="none"/>
        <c:crossAx val="67005824"/>
        <c:crosses val="autoZero"/>
        <c:auto val="1"/>
        <c:lblAlgn val="ctr"/>
        <c:lblOffset val="100"/>
      </c:catAx>
      <c:valAx>
        <c:axId val="67005824"/>
        <c:scaling>
          <c:orientation val="minMax"/>
        </c:scaling>
        <c:axPos val="l"/>
        <c:majorGridlines/>
        <c:numFmt formatCode="General" sourceLinked="1"/>
        <c:tickLblPos val="nextTo"/>
        <c:txPr>
          <a:bodyPr/>
          <a:lstStyle/>
          <a:p>
            <a:pPr>
              <a:defRPr sz="1050"/>
            </a:pPr>
            <a:endParaRPr lang="en-US"/>
          </a:p>
        </c:txPr>
        <c:crossAx val="67004288"/>
        <c:crosses val="autoZero"/>
        <c:crossBetween val="between"/>
      </c:valAx>
    </c:plotArea>
    <c:plotVisOnly val="1"/>
    <c:dispBlanksAs val="gap"/>
  </c:chart>
  <c:txPr>
    <a:bodyPr/>
    <a:lstStyle/>
    <a:p>
      <a:pPr>
        <a:defRPr sz="1800"/>
      </a:pPr>
      <a:endParaRPr lang="en-US"/>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lang val="en-US"/>
  <c:style val="23"/>
  <c:chart>
    <c:plotArea>
      <c:layout>
        <c:manualLayout>
          <c:layoutTarget val="inner"/>
          <c:xMode val="edge"/>
          <c:yMode val="edge"/>
          <c:x val="0.15640780196593093"/>
          <c:y val="0.16763310836145481"/>
          <c:w val="0.71145077453553651"/>
          <c:h val="0.71378827646544274"/>
        </c:manualLayout>
      </c:layout>
      <c:barChart>
        <c:barDir val="col"/>
        <c:grouping val="clustered"/>
        <c:ser>
          <c:idx val="0"/>
          <c:order val="0"/>
          <c:val>
            <c:numRef>
              <c:f>RNA!$E$135:$E$136</c:f>
              <c:numCache>
                <c:formatCode>General</c:formatCode>
                <c:ptCount val="2"/>
                <c:pt idx="0">
                  <c:v>1.94107947764794E-2</c:v>
                </c:pt>
                <c:pt idx="1">
                  <c:v>0.47190594718459888</c:v>
                </c:pt>
              </c:numCache>
            </c:numRef>
          </c:val>
        </c:ser>
        <c:dLbls/>
        <c:axId val="67025536"/>
        <c:axId val="67028480"/>
      </c:barChart>
      <c:catAx>
        <c:axId val="67025536"/>
        <c:scaling>
          <c:orientation val="minMax"/>
        </c:scaling>
        <c:delete val="1"/>
        <c:axPos val="b"/>
        <c:tickLblPos val="none"/>
        <c:crossAx val="67028480"/>
        <c:crosses val="autoZero"/>
        <c:auto val="1"/>
        <c:lblAlgn val="ctr"/>
        <c:lblOffset val="100"/>
      </c:catAx>
      <c:valAx>
        <c:axId val="67028480"/>
        <c:scaling>
          <c:orientation val="minMax"/>
        </c:scaling>
        <c:axPos val="l"/>
        <c:majorGridlines/>
        <c:numFmt formatCode="General" sourceLinked="1"/>
        <c:tickLblPos val="nextTo"/>
        <c:crossAx val="67025536"/>
        <c:crosses val="autoZero"/>
        <c:crossBetween val="between"/>
      </c:valAx>
    </c:plotArea>
    <c:plotVisOnly val="1"/>
    <c:dispBlanksAs val="gap"/>
  </c:chart>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lang val="en-US"/>
  <c:style val="23"/>
  <c:chart>
    <c:plotArea>
      <c:layout>
        <c:manualLayout>
          <c:layoutTarget val="inner"/>
          <c:xMode val="edge"/>
          <c:yMode val="edge"/>
          <c:x val="0.12484837832770904"/>
          <c:y val="0.18939476779052478"/>
          <c:w val="0.80546798837645173"/>
          <c:h val="0.6736833415110951"/>
        </c:manualLayout>
      </c:layout>
      <c:barChart>
        <c:barDir val="col"/>
        <c:grouping val="clustered"/>
        <c:ser>
          <c:idx val="0"/>
          <c:order val="0"/>
          <c:val>
            <c:numRef>
              <c:f>RNA!$H$79:$H$84</c:f>
              <c:numCache>
                <c:formatCode>General</c:formatCode>
                <c:ptCount val="6"/>
                <c:pt idx="0">
                  <c:v>4.3722610490879922E-2</c:v>
                </c:pt>
                <c:pt idx="1">
                  <c:v>0.32491314088015882</c:v>
                </c:pt>
                <c:pt idx="2">
                  <c:v>0.23978331899825511</c:v>
                </c:pt>
                <c:pt idx="3">
                  <c:v>0.55584564341834675</c:v>
                </c:pt>
                <c:pt idx="4">
                  <c:v>0.13913018376494554</c:v>
                </c:pt>
                <c:pt idx="5">
                  <c:v>0.58235239534452032</c:v>
                </c:pt>
              </c:numCache>
            </c:numRef>
          </c:val>
        </c:ser>
        <c:dLbls/>
        <c:axId val="68528000"/>
        <c:axId val="68529536"/>
      </c:barChart>
      <c:catAx>
        <c:axId val="68528000"/>
        <c:scaling>
          <c:orientation val="minMax"/>
        </c:scaling>
        <c:delete val="1"/>
        <c:axPos val="b"/>
        <c:tickLblPos val="none"/>
        <c:crossAx val="68529536"/>
        <c:crosses val="autoZero"/>
        <c:auto val="1"/>
        <c:lblAlgn val="ctr"/>
        <c:lblOffset val="100"/>
      </c:catAx>
      <c:valAx>
        <c:axId val="68529536"/>
        <c:scaling>
          <c:orientation val="minMax"/>
        </c:scaling>
        <c:axPos val="l"/>
        <c:majorGridlines/>
        <c:numFmt formatCode="General" sourceLinked="1"/>
        <c:tickLblPos val="nextTo"/>
        <c:txPr>
          <a:bodyPr/>
          <a:lstStyle/>
          <a:p>
            <a:pPr>
              <a:defRPr sz="1200" baseline="0"/>
            </a:pPr>
            <a:endParaRPr lang="en-US"/>
          </a:p>
        </c:txPr>
        <c:crossAx val="68528000"/>
        <c:crosses val="autoZero"/>
        <c:crossBetween val="between"/>
      </c:valAx>
    </c:plotArea>
    <c:plotVisOnly val="1"/>
    <c:dispBlanksAs val="gap"/>
  </c:chart>
  <c:txPr>
    <a:bodyPr/>
    <a:lstStyle/>
    <a:p>
      <a:pPr>
        <a:defRPr sz="1800"/>
      </a:pPr>
      <a:endParaRPr lang="en-US"/>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6396037033832314"/>
          <c:y val="0.16777988958276788"/>
          <c:w val="0.739559574283984"/>
          <c:h val="0.65316999437570322"/>
        </c:manualLayout>
      </c:layout>
      <c:scatterChart>
        <c:scatterStyle val="smoothMarker"/>
        <c:ser>
          <c:idx val="0"/>
          <c:order val="0"/>
          <c:dLbls>
            <c:dLbl>
              <c:idx val="0"/>
              <c:layout/>
              <c:showVal val="1"/>
            </c:dLbl>
            <c:dLbl>
              <c:idx val="1"/>
              <c:layout/>
              <c:showVal val="1"/>
            </c:dLbl>
            <c:dLbl>
              <c:idx val="2"/>
              <c:layout>
                <c:manualLayout>
                  <c:x val="-5.2805269550111637E-3"/>
                  <c:y val="-3.6330608537693015E-2"/>
                </c:manualLayout>
              </c:layout>
              <c:showVal val="1"/>
            </c:dLbl>
            <c:delete val="1"/>
            <c:txPr>
              <a:bodyPr/>
              <a:lstStyle/>
              <a:p>
                <a:pPr>
                  <a:defRPr sz="1200"/>
                </a:pPr>
                <a:endParaRPr lang="en-US"/>
              </a:p>
            </c:txPr>
          </c:dLbls>
          <c:trendline>
            <c:trendlineType val="linear"/>
          </c:trendline>
          <c:xVal>
            <c:numRef>
              <c:f>RNA!$C$93:$C$95</c:f>
              <c:numCache>
                <c:formatCode>General</c:formatCode>
                <c:ptCount val="3"/>
                <c:pt idx="0">
                  <c:v>0.5823523953445211</c:v>
                </c:pt>
                <c:pt idx="1">
                  <c:v>0.55584564341834541</c:v>
                </c:pt>
                <c:pt idx="2">
                  <c:v>0.3249131408801586</c:v>
                </c:pt>
              </c:numCache>
            </c:numRef>
          </c:xVal>
          <c:yVal>
            <c:numRef>
              <c:f>RNA!$D$93:$D$95</c:f>
              <c:numCache>
                <c:formatCode>General</c:formatCode>
                <c:ptCount val="3"/>
                <c:pt idx="0">
                  <c:v>10</c:v>
                </c:pt>
                <c:pt idx="1">
                  <c:v>1</c:v>
                </c:pt>
                <c:pt idx="2">
                  <c:v>0.1</c:v>
                </c:pt>
              </c:numCache>
            </c:numRef>
          </c:yVal>
          <c:smooth val="1"/>
        </c:ser>
        <c:dLbls/>
        <c:axId val="72838144"/>
        <c:axId val="72848128"/>
      </c:scatterChart>
      <c:valAx>
        <c:axId val="72838144"/>
        <c:scaling>
          <c:orientation val="minMax"/>
        </c:scaling>
        <c:axPos val="b"/>
        <c:numFmt formatCode="General" sourceLinked="1"/>
        <c:tickLblPos val="nextTo"/>
        <c:txPr>
          <a:bodyPr/>
          <a:lstStyle/>
          <a:p>
            <a:pPr>
              <a:defRPr sz="1400"/>
            </a:pPr>
            <a:endParaRPr lang="en-US"/>
          </a:p>
        </c:txPr>
        <c:crossAx val="72848128"/>
        <c:crosses val="autoZero"/>
        <c:crossBetween val="midCat"/>
      </c:valAx>
      <c:valAx>
        <c:axId val="72848128"/>
        <c:scaling>
          <c:orientation val="minMax"/>
          <c:max val="11"/>
          <c:min val="0"/>
        </c:scaling>
        <c:axPos val="l"/>
        <c:majorGridlines/>
        <c:numFmt formatCode="General" sourceLinked="1"/>
        <c:tickLblPos val="nextTo"/>
        <c:txPr>
          <a:bodyPr/>
          <a:lstStyle/>
          <a:p>
            <a:pPr>
              <a:defRPr sz="1200"/>
            </a:pPr>
            <a:endParaRPr lang="en-US"/>
          </a:p>
        </c:txPr>
        <c:crossAx val="72838144"/>
        <c:crosses val="autoZero"/>
        <c:crossBetween val="midCat"/>
        <c:majorUnit val="2"/>
      </c:valAx>
    </c:plotArea>
    <c:plotVisOnly val="1"/>
    <c:dispBlanksAs val="gap"/>
  </c:chart>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lang val="en-US"/>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prstClr val="black"/>
                </a:solidFill>
                <a:latin typeface="+mn-lt"/>
                <a:ea typeface="+mn-ea"/>
                <a:cs typeface="+mn-cs"/>
              </a:defRPr>
            </a:pPr>
            <a:r>
              <a:rPr lang="en-US" sz="1100" b="1" dirty="0" smtClean="0"/>
              <a:t>Densitometry of ARTS levels in</a:t>
            </a:r>
            <a:r>
              <a:rPr lang="en-US" sz="1100" b="1" baseline="0" dirty="0" smtClean="0"/>
              <a:t> </a:t>
            </a:r>
            <a:r>
              <a:rPr lang="en-US" sz="1100" dirty="0" smtClean="0"/>
              <a:t>A375</a:t>
            </a:r>
            <a:endParaRPr lang="en-US" sz="1100" dirty="0"/>
          </a:p>
        </c:rich>
      </c:tx>
      <c:layout>
        <c:manualLayout>
          <c:xMode val="edge"/>
          <c:yMode val="edge"/>
          <c:x val="0.10859341911174075"/>
          <c:y val="0"/>
        </c:manualLayout>
      </c:layout>
    </c:title>
    <c:plotArea>
      <c:layout>
        <c:manualLayout>
          <c:layoutTarget val="inner"/>
          <c:xMode val="edge"/>
          <c:yMode val="edge"/>
          <c:x val="0.21203182734296291"/>
          <c:y val="0.24686106660563059"/>
          <c:w val="0.71261692906485952"/>
          <c:h val="0.61313362325474963"/>
        </c:manualLayout>
      </c:layout>
      <c:barChart>
        <c:barDir val="col"/>
        <c:grouping val="clustered"/>
        <c:ser>
          <c:idx val="0"/>
          <c:order val="0"/>
          <c:cat>
            <c:strRef>
              <c:f>'Sheet 1'!$K$10:$L$10</c:f>
              <c:strCache>
                <c:ptCount val="2"/>
                <c:pt idx="0">
                  <c:v>NT</c:v>
                </c:pt>
                <c:pt idx="1">
                  <c:v>5Aza</c:v>
                </c:pt>
              </c:strCache>
            </c:strRef>
          </c:cat>
          <c:val>
            <c:numRef>
              <c:f>'Sheet 1'!$I$15:$J$15</c:f>
              <c:numCache>
                <c:formatCode>General</c:formatCode>
                <c:ptCount val="2"/>
                <c:pt idx="0">
                  <c:v>1.4254460714409932E-2</c:v>
                </c:pt>
                <c:pt idx="1">
                  <c:v>2.5035808978148996E-2</c:v>
                </c:pt>
              </c:numCache>
            </c:numRef>
          </c:val>
        </c:ser>
        <c:dLbls/>
        <c:axId val="72893184"/>
        <c:axId val="72894720"/>
      </c:barChart>
      <c:catAx>
        <c:axId val="72893184"/>
        <c:scaling>
          <c:orientation val="minMax"/>
        </c:scaling>
        <c:delete val="1"/>
        <c:axPos val="b"/>
        <c:majorTickMark val="none"/>
        <c:tickLblPos val="none"/>
        <c:crossAx val="72894720"/>
        <c:crosses val="autoZero"/>
        <c:auto val="1"/>
        <c:lblAlgn val="ctr"/>
        <c:lblOffset val="100"/>
      </c:catAx>
      <c:valAx>
        <c:axId val="72894720"/>
        <c:scaling>
          <c:orientation val="minMax"/>
        </c:scaling>
        <c:axPos val="l"/>
        <c:majorGridlines/>
        <c:numFmt formatCode="General" sourceLinked="1"/>
        <c:majorTickMark val="none"/>
        <c:tickLblPos val="nextTo"/>
        <c:crossAx val="72893184"/>
        <c:crosses val="autoZero"/>
        <c:crossBetween val="between"/>
      </c:valAx>
      <c:spPr>
        <a:noFill/>
        <a:ln w="25400">
          <a:noFill/>
        </a:ln>
      </c:spPr>
    </c:plotArea>
    <c:plotVisOnly val="1"/>
    <c:dispBlanksAs val="gap"/>
  </c:chart>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20243914272776106"/>
          <c:y val="0.24486007351092412"/>
          <c:w val="0.73110970101260719"/>
          <c:h val="0.61590793011089806"/>
        </c:manualLayout>
      </c:layout>
      <c:barChart>
        <c:barDir val="col"/>
        <c:grouping val="clustered"/>
        <c:ser>
          <c:idx val="0"/>
          <c:order val="0"/>
          <c:cat>
            <c:strRef>
              <c:f>'Sheet 1'!$K$10:$L$10</c:f>
              <c:strCache>
                <c:ptCount val="2"/>
                <c:pt idx="0">
                  <c:v>NT</c:v>
                </c:pt>
                <c:pt idx="1">
                  <c:v>5Aza</c:v>
                </c:pt>
              </c:strCache>
            </c:strRef>
          </c:cat>
          <c:val>
            <c:numRef>
              <c:f>'Sheet 1'!$G$15:$H$15</c:f>
              <c:numCache>
                <c:formatCode>General</c:formatCode>
                <c:ptCount val="2"/>
                <c:pt idx="0">
                  <c:v>2.3803595503137685E-2</c:v>
                </c:pt>
                <c:pt idx="1">
                  <c:v>4.420812937562596E-2</c:v>
                </c:pt>
              </c:numCache>
            </c:numRef>
          </c:val>
        </c:ser>
        <c:dLbls/>
        <c:axId val="78976512"/>
        <c:axId val="78978048"/>
      </c:barChart>
      <c:catAx>
        <c:axId val="78976512"/>
        <c:scaling>
          <c:orientation val="minMax"/>
        </c:scaling>
        <c:delete val="1"/>
        <c:axPos val="b"/>
        <c:majorTickMark val="none"/>
        <c:tickLblPos val="none"/>
        <c:crossAx val="78978048"/>
        <c:crosses val="autoZero"/>
        <c:auto val="1"/>
        <c:lblAlgn val="ctr"/>
        <c:lblOffset val="100"/>
      </c:catAx>
      <c:valAx>
        <c:axId val="78978048"/>
        <c:scaling>
          <c:orientation val="minMax"/>
        </c:scaling>
        <c:axPos val="l"/>
        <c:majorGridlines/>
        <c:numFmt formatCode="General" sourceLinked="1"/>
        <c:majorTickMark val="none"/>
        <c:tickLblPos val="nextTo"/>
        <c:crossAx val="78976512"/>
        <c:crosses val="autoZero"/>
        <c:crossBetween val="between"/>
        <c:majorUnit val="1.0000000000000005E-2"/>
      </c:valAx>
    </c:plotArea>
    <c:plotVisOnly val="1"/>
    <c:dispBlanksAs val="gap"/>
  </c:chart>
  <c:externalData r:id="rId1"/>
  <c:userShapes r:id="rId2"/>
</c:chartSpace>
</file>

<file path=ppt/drawings/_rels/drawing6.xml.rels><?xml version="1.0" encoding="UTF-8" standalone="yes"?>
<Relationships xmlns="http://schemas.openxmlformats.org/package/2006/relationships"><Relationship Id="rId1" Type="http://schemas.openxmlformats.org/officeDocument/2006/relationships/image" Target="../media/image20.png"/></Relationships>
</file>

<file path=ppt/drawings/_rels/drawing7.x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s>
</file>

<file path=ppt/drawings/drawing1.xml><?xml version="1.0" encoding="utf-8"?>
<c:userShapes xmlns:c="http://schemas.openxmlformats.org/drawingml/2006/chart">
  <cdr:relSizeAnchor xmlns:cdr="http://schemas.openxmlformats.org/drawingml/2006/chartDrawing">
    <cdr:from>
      <cdr:x>0.01827</cdr:x>
      <cdr:y>0.025</cdr:y>
    </cdr:from>
    <cdr:to>
      <cdr:x>0.98635</cdr:x>
      <cdr:y>0.125</cdr:y>
    </cdr:to>
    <cdr:sp macro="" textlink="">
      <cdr:nvSpPr>
        <cdr:cNvPr id="2" name="TextBox 1"/>
        <cdr:cNvSpPr txBox="1"/>
      </cdr:nvSpPr>
      <cdr:spPr>
        <a:xfrm xmlns:a="http://schemas.openxmlformats.org/drawingml/2006/main">
          <a:off x="76200" y="76200"/>
          <a:ext cx="4038600" cy="3048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1400" b="1" dirty="0" smtClean="0"/>
            <a:t>Densitometry of ARTS RNA level in A375 cells</a:t>
          </a:r>
          <a:endParaRPr lang="he-IL" sz="1400" b="1" dirty="0"/>
        </a:p>
      </cdr:txBody>
    </cdr:sp>
  </cdr:relSizeAnchor>
  <cdr:relSizeAnchor xmlns:cdr="http://schemas.openxmlformats.org/drawingml/2006/chartDrawing">
    <cdr:from>
      <cdr:x>0.25424</cdr:x>
      <cdr:y>0.875</cdr:y>
    </cdr:from>
    <cdr:to>
      <cdr:x>0.4659</cdr:x>
      <cdr:y>0.96227</cdr:y>
    </cdr:to>
    <cdr:sp macro="" textlink="">
      <cdr:nvSpPr>
        <cdr:cNvPr id="3" name="TextBox 2"/>
        <cdr:cNvSpPr txBox="1"/>
      </cdr:nvSpPr>
      <cdr:spPr>
        <a:xfrm xmlns:a="http://schemas.openxmlformats.org/drawingml/2006/main">
          <a:off x="1143000" y="2667000"/>
          <a:ext cx="951581" cy="265999"/>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1100" b="1" dirty="0"/>
            <a:t>Untreated</a:t>
          </a:r>
          <a:endParaRPr lang="he-IL" sz="1100" b="1" dirty="0"/>
        </a:p>
      </cdr:txBody>
    </cdr:sp>
  </cdr:relSizeAnchor>
  <cdr:relSizeAnchor xmlns:cdr="http://schemas.openxmlformats.org/drawingml/2006/chartDrawing">
    <cdr:from>
      <cdr:x>0.62712</cdr:x>
      <cdr:y>0.875</cdr:y>
    </cdr:from>
    <cdr:to>
      <cdr:x>0.86441</cdr:x>
      <cdr:y>0.975</cdr:y>
    </cdr:to>
    <cdr:sp macro="" textlink="">
      <cdr:nvSpPr>
        <cdr:cNvPr id="4" name="TextBox 3"/>
        <cdr:cNvSpPr txBox="1"/>
      </cdr:nvSpPr>
      <cdr:spPr>
        <a:xfrm xmlns:a="http://schemas.openxmlformats.org/drawingml/2006/main">
          <a:off x="2819400" y="2667000"/>
          <a:ext cx="1066805" cy="3048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1100" b="1" dirty="0"/>
            <a:t>10 </a:t>
          </a:r>
          <a:r>
            <a:rPr lang="en-US" sz="1100" b="1" dirty="0" smtClean="0"/>
            <a:t>µM</a:t>
          </a:r>
          <a:r>
            <a:rPr lang="he-IL" sz="1100" b="1" dirty="0" smtClean="0"/>
            <a:t> </a:t>
          </a:r>
          <a:r>
            <a:rPr lang="en-US" sz="1100" b="1" dirty="0" smtClean="0"/>
            <a:t>5-aza</a:t>
          </a:r>
          <a:endParaRPr lang="he-IL" sz="1100" b="1" dirty="0"/>
        </a:p>
      </cdr:txBody>
    </cdr:sp>
  </cdr:relSizeAnchor>
</c:userShapes>
</file>

<file path=ppt/drawings/drawing10.xml><?xml version="1.0" encoding="utf-8"?>
<c:userShapes xmlns:c="http://schemas.openxmlformats.org/drawingml/2006/chart">
  <cdr:relSizeAnchor xmlns:cdr="http://schemas.openxmlformats.org/drawingml/2006/chartDrawing">
    <cdr:from>
      <cdr:x>0.21429</cdr:x>
      <cdr:y>0.86486</cdr:y>
    </cdr:from>
    <cdr:to>
      <cdr:x>0.54602</cdr:x>
      <cdr:y>0.94776</cdr:y>
    </cdr:to>
    <cdr:sp macro="" textlink="">
      <cdr:nvSpPr>
        <cdr:cNvPr id="5" name="TextBox 1"/>
        <cdr:cNvSpPr txBox="1"/>
      </cdr:nvSpPr>
      <cdr:spPr>
        <a:xfrm xmlns:a="http://schemas.openxmlformats.org/drawingml/2006/main">
          <a:off x="457200" y="2438400"/>
          <a:ext cx="707794" cy="23370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800" b="1" dirty="0"/>
            <a:t>Untreated</a:t>
          </a:r>
        </a:p>
      </cdr:txBody>
    </cdr:sp>
  </cdr:relSizeAnchor>
  <cdr:relSizeAnchor xmlns:cdr="http://schemas.openxmlformats.org/drawingml/2006/chartDrawing">
    <cdr:from>
      <cdr:x>0.57143</cdr:x>
      <cdr:y>0.86414</cdr:y>
    </cdr:from>
    <cdr:to>
      <cdr:x>0.92422</cdr:x>
      <cdr:y>1</cdr:y>
    </cdr:to>
    <cdr:sp macro="" textlink="">
      <cdr:nvSpPr>
        <cdr:cNvPr id="8" name="TextBox 1"/>
        <cdr:cNvSpPr txBox="1"/>
      </cdr:nvSpPr>
      <cdr:spPr>
        <a:xfrm xmlns:a="http://schemas.openxmlformats.org/drawingml/2006/main">
          <a:off x="1219200" y="2588760"/>
          <a:ext cx="752722" cy="383040"/>
        </a:xfrm>
        <a:prstGeom xmlns:a="http://schemas.openxmlformats.org/drawingml/2006/main" prst="rect">
          <a:avLst/>
        </a:prstGeom>
      </cdr:spPr>
      <cdr:txBody>
        <a:bodyPr xmlns:a="http://schemas.openxmlformats.org/drawingml/2006/main" wrap="square" rtlCol="1"/>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800" b="1" dirty="0"/>
            <a:t>10 µM5-aza</a:t>
          </a:r>
          <a:endParaRPr lang="he-IL" sz="8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0.17637</cdr:x>
      <cdr:y>0.86184</cdr:y>
    </cdr:from>
    <cdr:to>
      <cdr:x>0.50401</cdr:x>
      <cdr:y>0.94195</cdr:y>
    </cdr:to>
    <cdr:sp macro="" textlink="">
      <cdr:nvSpPr>
        <cdr:cNvPr id="2" name="TextBox 1"/>
        <cdr:cNvSpPr txBox="1"/>
      </cdr:nvSpPr>
      <cdr:spPr>
        <a:xfrm xmlns:a="http://schemas.openxmlformats.org/drawingml/2006/main">
          <a:off x="381000" y="2514600"/>
          <a:ext cx="707779" cy="23372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800" b="1" dirty="0"/>
            <a:t>Untreated</a:t>
          </a:r>
        </a:p>
      </cdr:txBody>
    </cdr:sp>
  </cdr:relSizeAnchor>
  <cdr:relSizeAnchor xmlns:cdr="http://schemas.openxmlformats.org/drawingml/2006/chartDrawing">
    <cdr:from>
      <cdr:x>0.56438</cdr:x>
      <cdr:y>0.86162</cdr:y>
    </cdr:from>
    <cdr:to>
      <cdr:x>0.91282</cdr:x>
      <cdr:y>1</cdr:y>
    </cdr:to>
    <cdr:sp macro="" textlink="">
      <cdr:nvSpPr>
        <cdr:cNvPr id="4" name="TextBox 1"/>
        <cdr:cNvSpPr txBox="1"/>
      </cdr:nvSpPr>
      <cdr:spPr>
        <a:xfrm xmlns:a="http://schemas.openxmlformats.org/drawingml/2006/main">
          <a:off x="1219200" y="2514600"/>
          <a:ext cx="752713" cy="403749"/>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Constantia"/>
            </a:defRPr>
          </a:lvl1pPr>
          <a:lvl2pPr marL="457200" indent="0">
            <a:defRPr sz="1100">
              <a:latin typeface="Constantia"/>
            </a:defRPr>
          </a:lvl2pPr>
          <a:lvl3pPr marL="914400" indent="0">
            <a:defRPr sz="1100">
              <a:latin typeface="Constantia"/>
            </a:defRPr>
          </a:lvl3pPr>
          <a:lvl4pPr marL="1371600" indent="0">
            <a:defRPr sz="1100">
              <a:latin typeface="Constantia"/>
            </a:defRPr>
          </a:lvl4pPr>
          <a:lvl5pPr marL="1828800" indent="0">
            <a:defRPr sz="1100">
              <a:latin typeface="Constantia"/>
            </a:defRPr>
          </a:lvl5pPr>
          <a:lvl6pPr marL="2286000" indent="0">
            <a:defRPr sz="1100">
              <a:latin typeface="Constantia"/>
            </a:defRPr>
          </a:lvl6pPr>
          <a:lvl7pPr marL="2743200" indent="0">
            <a:defRPr sz="1100">
              <a:latin typeface="Constantia"/>
            </a:defRPr>
          </a:lvl7pPr>
          <a:lvl8pPr marL="3200400" indent="0">
            <a:defRPr sz="1100">
              <a:latin typeface="Constantia"/>
            </a:defRPr>
          </a:lvl8pPr>
          <a:lvl9pPr marL="3657600" indent="0">
            <a:defRPr sz="1100">
              <a:latin typeface="Constantia"/>
            </a:defRPr>
          </a:lvl9pPr>
        </a:lstStyle>
        <a:p xmlns:a="http://schemas.openxmlformats.org/drawingml/2006/main">
          <a:r>
            <a:rPr lang="en-US" sz="800" b="1" dirty="0"/>
            <a:t>10 µM5-aza</a:t>
          </a:r>
          <a:endParaRPr lang="he-IL" sz="8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0.06955</cdr:x>
      <cdr:y>0.76882</cdr:y>
    </cdr:from>
    <cdr:to>
      <cdr:x>0.16541</cdr:x>
      <cdr:y>0.84946</cdr:y>
    </cdr:to>
    <cdr:sp macro="" textlink="">
      <cdr:nvSpPr>
        <cdr:cNvPr id="2" name="TextBox 1"/>
        <cdr:cNvSpPr txBox="1"/>
      </cdr:nvSpPr>
      <cdr:spPr>
        <a:xfrm xmlns:a="http://schemas.openxmlformats.org/drawingml/2006/main">
          <a:off x="352425" y="2724150"/>
          <a:ext cx="485775"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0.19361</cdr:x>
      <cdr:y>0.76075</cdr:y>
    </cdr:from>
    <cdr:to>
      <cdr:x>0.29699</cdr:x>
      <cdr:y>0.83333</cdr:y>
    </cdr:to>
    <cdr:sp macro="" textlink="">
      <cdr:nvSpPr>
        <cdr:cNvPr id="6" name="TextBox 5"/>
        <cdr:cNvSpPr txBox="1"/>
      </cdr:nvSpPr>
      <cdr:spPr>
        <a:xfrm xmlns:a="http://schemas.openxmlformats.org/drawingml/2006/main">
          <a:off x="981075" y="2695575"/>
          <a:ext cx="523875"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0.18421</cdr:x>
      <cdr:y>0.75538</cdr:y>
    </cdr:from>
    <cdr:to>
      <cdr:x>0.30075</cdr:x>
      <cdr:y>0.83602</cdr:y>
    </cdr:to>
    <cdr:sp macro="" textlink="">
      <cdr:nvSpPr>
        <cdr:cNvPr id="7" name="TextBox 6"/>
        <cdr:cNvSpPr txBox="1"/>
      </cdr:nvSpPr>
      <cdr:spPr>
        <a:xfrm xmlns:a="http://schemas.openxmlformats.org/drawingml/2006/main">
          <a:off x="933450" y="2676525"/>
          <a:ext cx="590550"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0.1129</cdr:x>
      <cdr:y>0.9</cdr:y>
    </cdr:from>
    <cdr:to>
      <cdr:x>1</cdr:x>
      <cdr:y>1</cdr:y>
    </cdr:to>
    <cdr:grpSp>
      <cdr:nvGrpSpPr>
        <cdr:cNvPr id="15" name="Group 14"/>
        <cdr:cNvGrpSpPr/>
      </cdr:nvGrpSpPr>
      <cdr:grpSpPr>
        <a:xfrm xmlns:a="http://schemas.openxmlformats.org/drawingml/2006/main">
          <a:off x="533385" y="3017520"/>
          <a:ext cx="4191015" cy="335280"/>
          <a:chOff x="554839" y="2898038"/>
          <a:chExt cx="4190993" cy="304800"/>
        </a:xfrm>
      </cdr:grpSpPr>
      <cdr:sp macro="" textlink="">
        <cdr:nvSpPr>
          <cdr:cNvPr id="3" name="TextBox 2"/>
          <cdr:cNvSpPr txBox="1"/>
        </cdr:nvSpPr>
        <cdr:spPr>
          <a:xfrm xmlns:a="http://schemas.openxmlformats.org/drawingml/2006/main">
            <a:off x="554839" y="2898039"/>
            <a:ext cx="838198" cy="2286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a:t>Untreated</a:t>
            </a:r>
          </a:p>
          <a:p xmlns:a="http://schemas.openxmlformats.org/drawingml/2006/main">
            <a:endParaRPr lang="en-US" sz="800" b="1" dirty="0"/>
          </a:p>
        </cdr:txBody>
      </cdr:sp>
      <cdr:sp macro="" textlink="">
        <cdr:nvSpPr>
          <cdr:cNvPr id="4" name="TextBox 1"/>
          <cdr:cNvSpPr txBox="1"/>
        </cdr:nvSpPr>
        <cdr:spPr>
          <a:xfrm xmlns:a="http://schemas.openxmlformats.org/drawingml/2006/main">
            <a:off x="3221831" y="2898038"/>
            <a:ext cx="762005" cy="2212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t>Untreated</a:t>
            </a:r>
          </a:p>
        </cdr:txBody>
      </cdr:sp>
      <cdr:sp macro="" textlink="">
        <cdr:nvSpPr>
          <cdr:cNvPr id="5" name="TextBox 1"/>
          <cdr:cNvSpPr txBox="1"/>
        </cdr:nvSpPr>
        <cdr:spPr>
          <a:xfrm xmlns:a="http://schemas.openxmlformats.org/drawingml/2006/main">
            <a:off x="2002635" y="2898038"/>
            <a:ext cx="761998" cy="152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t>Untreated</a:t>
            </a:r>
          </a:p>
        </cdr:txBody>
      </cdr:sp>
      <cdr:sp macro="" textlink="">
        <cdr:nvSpPr>
          <cdr:cNvPr id="9" name="TextBox 1"/>
          <cdr:cNvSpPr txBox="1"/>
        </cdr:nvSpPr>
        <cdr:spPr>
          <a:xfrm xmlns:a="http://schemas.openxmlformats.org/drawingml/2006/main">
            <a:off x="1316837" y="2898038"/>
            <a:ext cx="779007" cy="304800"/>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900" b="1" dirty="0"/>
              <a:t>10 µM5-aza</a:t>
            </a:r>
            <a:endParaRPr lang="he-IL" sz="900" b="1" dirty="0"/>
          </a:p>
        </cdr:txBody>
      </cdr:sp>
      <cdr:sp macro="" textlink="">
        <cdr:nvSpPr>
          <cdr:cNvPr id="11" name="TextBox 1"/>
          <cdr:cNvSpPr txBox="1"/>
        </cdr:nvSpPr>
        <cdr:spPr>
          <a:xfrm xmlns:a="http://schemas.openxmlformats.org/drawingml/2006/main">
            <a:off x="2612233" y="2898039"/>
            <a:ext cx="762006" cy="300656"/>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t>1 µM5-aza</a:t>
            </a:r>
            <a:endParaRPr lang="he-IL" sz="900" b="1" dirty="0"/>
          </a:p>
        </cdr:txBody>
      </cdr:sp>
      <cdr:sp macro="" textlink="">
        <cdr:nvSpPr>
          <cdr:cNvPr id="12" name="TextBox 1"/>
          <cdr:cNvSpPr txBox="1"/>
        </cdr:nvSpPr>
        <cdr:spPr>
          <a:xfrm xmlns:a="http://schemas.openxmlformats.org/drawingml/2006/main">
            <a:off x="3907629" y="2898039"/>
            <a:ext cx="838203" cy="228601"/>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t>0.1 µM5-aza</a:t>
            </a:r>
            <a:endParaRPr lang="he-IL" sz="900" b="1" dirty="0"/>
          </a:p>
        </cdr:txBody>
      </cdr:sp>
    </cdr:grpSp>
  </cdr:relSizeAnchor>
  <cdr:relSizeAnchor xmlns:cdr="http://schemas.openxmlformats.org/drawingml/2006/chartDrawing">
    <cdr:from>
      <cdr:x>0.38971</cdr:x>
      <cdr:y>0.01795</cdr:y>
    </cdr:from>
    <cdr:to>
      <cdr:x>0.62868</cdr:x>
      <cdr:y>0.12564</cdr:y>
    </cdr:to>
    <cdr:sp macro="" textlink="">
      <cdr:nvSpPr>
        <cdr:cNvPr id="13" name="TextBox 12"/>
        <cdr:cNvSpPr txBox="1"/>
      </cdr:nvSpPr>
      <cdr:spPr>
        <a:xfrm xmlns:a="http://schemas.openxmlformats.org/drawingml/2006/main">
          <a:off x="2019300" y="66675"/>
          <a:ext cx="1238250" cy="4000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0.04839</cdr:x>
      <cdr:y>0</cdr:y>
    </cdr:from>
    <cdr:to>
      <cdr:x>1</cdr:x>
      <cdr:y>0.10526</cdr:y>
    </cdr:to>
    <cdr:sp macro="" textlink="">
      <cdr:nvSpPr>
        <cdr:cNvPr id="14" name="TextBox 1"/>
        <cdr:cNvSpPr txBox="1"/>
      </cdr:nvSpPr>
      <cdr:spPr>
        <a:xfrm xmlns:a="http://schemas.openxmlformats.org/drawingml/2006/main">
          <a:off x="304800" y="0"/>
          <a:ext cx="4495799" cy="320832"/>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500" b="1" kern="1200" dirty="0" smtClean="0">
              <a:solidFill>
                <a:schemeClr val="tx1"/>
              </a:solidFill>
              <a:latin typeface="+mn-lt"/>
            </a:rPr>
            <a:t>Densitometry of ARTS RNA level in A375 cells</a:t>
          </a:r>
          <a:endParaRPr lang="he-IL" sz="1500" b="1" kern="1200" dirty="0">
            <a:solidFill>
              <a:schemeClr val="tx1"/>
            </a:solidFill>
            <a:latin typeface="+mn-lt"/>
          </a:endParaRPr>
        </a:p>
      </cdr:txBody>
    </cdr:sp>
  </cdr:relSizeAnchor>
  <cdr:relSizeAnchor xmlns:cdr="http://schemas.openxmlformats.org/drawingml/2006/chartDrawing">
    <cdr:from>
      <cdr:x>0.29032</cdr:x>
      <cdr:y>0.15</cdr:y>
    </cdr:from>
    <cdr:to>
      <cdr:x>0.35484</cdr:x>
      <cdr:y>0.25</cdr:y>
    </cdr:to>
    <cdr:sp macro="" textlink="">
      <cdr:nvSpPr>
        <cdr:cNvPr id="16" name="TextBox 15"/>
        <cdr:cNvSpPr txBox="1"/>
      </cdr:nvSpPr>
      <cdr:spPr>
        <a:xfrm xmlns:a="http://schemas.openxmlformats.org/drawingml/2006/main">
          <a:off x="1371600" y="457200"/>
          <a:ext cx="3048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rtl="0"/>
          <a:r>
            <a:rPr lang="en-US" sz="1800" kern="1200" dirty="0">
              <a:solidFill>
                <a:schemeClr val="tx1"/>
              </a:solidFill>
            </a:rPr>
            <a:t>1</a:t>
          </a:r>
        </a:p>
      </cdr:txBody>
    </cdr:sp>
  </cdr:relSizeAnchor>
  <cdr:relSizeAnchor xmlns:cdr="http://schemas.openxmlformats.org/drawingml/2006/chartDrawing">
    <cdr:from>
      <cdr:x>0.58065</cdr:x>
      <cdr:y>0.275</cdr:y>
    </cdr:from>
    <cdr:to>
      <cdr:x>0.62903</cdr:x>
      <cdr:y>0.4</cdr:y>
    </cdr:to>
    <cdr:sp macro="" textlink="">
      <cdr:nvSpPr>
        <cdr:cNvPr id="17" name="TextBox 16"/>
        <cdr:cNvSpPr txBox="1"/>
      </cdr:nvSpPr>
      <cdr:spPr>
        <a:xfrm xmlns:a="http://schemas.openxmlformats.org/drawingml/2006/main">
          <a:off x="2743200" y="838200"/>
          <a:ext cx="2286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rtl="0"/>
          <a:r>
            <a:rPr lang="en-US" sz="1800" kern="1200" dirty="0">
              <a:solidFill>
                <a:schemeClr val="tx1"/>
              </a:solidFill>
            </a:rPr>
            <a:t>2</a:t>
          </a:r>
        </a:p>
      </cdr:txBody>
    </cdr:sp>
  </cdr:relSizeAnchor>
  <cdr:relSizeAnchor xmlns:cdr="http://schemas.openxmlformats.org/drawingml/2006/chartDrawing">
    <cdr:from>
      <cdr:x>0.72581</cdr:x>
      <cdr:y>0.7</cdr:y>
    </cdr:from>
    <cdr:to>
      <cdr:x>0.79032</cdr:x>
      <cdr:y>0.8</cdr:y>
    </cdr:to>
    <cdr:sp macro="" textlink="">
      <cdr:nvSpPr>
        <cdr:cNvPr id="18" name="TextBox 17"/>
        <cdr:cNvSpPr txBox="1"/>
      </cdr:nvSpPr>
      <cdr:spPr>
        <a:xfrm xmlns:a="http://schemas.openxmlformats.org/drawingml/2006/main">
          <a:off x="3429000" y="2133600"/>
          <a:ext cx="3048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rtl="0"/>
          <a:r>
            <a:rPr lang="en-US" sz="1800" kern="1200" dirty="0">
              <a:solidFill>
                <a:schemeClr val="tx1"/>
              </a:solidFill>
            </a:rPr>
            <a:t>3</a:t>
          </a:r>
        </a:p>
      </cdr:txBody>
    </cdr:sp>
  </cdr:relSizeAnchor>
  <cdr:relSizeAnchor xmlns:cdr="http://schemas.openxmlformats.org/drawingml/2006/chartDrawing">
    <cdr:from>
      <cdr:x>0.85484</cdr:x>
      <cdr:y>0.45</cdr:y>
    </cdr:from>
    <cdr:to>
      <cdr:x>0.91935</cdr:x>
      <cdr:y>0.55</cdr:y>
    </cdr:to>
    <cdr:sp macro="" textlink="">
      <cdr:nvSpPr>
        <cdr:cNvPr id="19" name="TextBox 18"/>
        <cdr:cNvSpPr txBox="1"/>
      </cdr:nvSpPr>
      <cdr:spPr>
        <a:xfrm xmlns:a="http://schemas.openxmlformats.org/drawingml/2006/main">
          <a:off x="4038600" y="1371600"/>
          <a:ext cx="3048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rtl="0"/>
          <a:r>
            <a:rPr lang="en-US" sz="1800" kern="1200" dirty="0">
              <a:solidFill>
                <a:schemeClr val="tx1"/>
              </a:solidFill>
            </a:rPr>
            <a:t>3</a:t>
          </a:r>
        </a:p>
      </cdr:txBody>
    </cdr:sp>
  </cdr:relSizeAnchor>
</c:userShapes>
</file>

<file path=ppt/drawings/drawing3.xml><?xml version="1.0" encoding="utf-8"?>
<c:userShapes xmlns:c="http://schemas.openxmlformats.org/drawingml/2006/chart">
  <cdr:relSizeAnchor xmlns:cdr="http://schemas.openxmlformats.org/drawingml/2006/chartDrawing">
    <cdr:from>
      <cdr:x>0.01883</cdr:x>
      <cdr:y>0.33898</cdr:y>
    </cdr:from>
    <cdr:to>
      <cdr:x>0.07322</cdr:x>
      <cdr:y>0.62994</cdr:y>
    </cdr:to>
    <cdr:sp macro="" textlink="">
      <cdr:nvSpPr>
        <cdr:cNvPr id="2" name="TextBox 1"/>
        <cdr:cNvSpPr txBox="1"/>
      </cdr:nvSpPr>
      <cdr:spPr>
        <a:xfrm xmlns:a="http://schemas.openxmlformats.org/drawingml/2006/main">
          <a:off x="85725" y="1143000"/>
          <a:ext cx="247650" cy="981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0.01987</cdr:x>
      <cdr:y>0.36299</cdr:y>
    </cdr:from>
    <cdr:to>
      <cdr:x>0.13808</cdr:x>
      <cdr:y>0.65678</cdr:y>
    </cdr:to>
    <cdr:sp macro="" textlink="">
      <cdr:nvSpPr>
        <cdr:cNvPr id="3" name="TextBox 2"/>
        <cdr:cNvSpPr txBox="1"/>
      </cdr:nvSpPr>
      <cdr:spPr>
        <a:xfrm xmlns:a="http://schemas.openxmlformats.org/drawingml/2006/main" rot="16200000">
          <a:off x="-135732" y="1450181"/>
          <a:ext cx="990601" cy="5381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t>5-AZA (</a:t>
          </a:r>
          <a:r>
            <a:rPr lang="el-GR" sz="1100" b="1" dirty="0"/>
            <a:t>μ</a:t>
          </a:r>
          <a:r>
            <a:rPr lang="en-US" sz="1100" b="1" dirty="0"/>
            <a:t>M) concentration</a:t>
          </a:r>
        </a:p>
      </cdr:txBody>
    </cdr:sp>
  </cdr:relSizeAnchor>
  <cdr:relSizeAnchor xmlns:cdr="http://schemas.openxmlformats.org/drawingml/2006/chartDrawing">
    <cdr:from>
      <cdr:x>0.35983</cdr:x>
      <cdr:y>0.88136</cdr:y>
    </cdr:from>
    <cdr:to>
      <cdr:x>0.64644</cdr:x>
      <cdr:y>0.98588</cdr:y>
    </cdr:to>
    <cdr:sp macro="" textlink="">
      <cdr:nvSpPr>
        <cdr:cNvPr id="4" name="TextBox 3"/>
        <cdr:cNvSpPr txBox="1"/>
      </cdr:nvSpPr>
      <cdr:spPr>
        <a:xfrm xmlns:a="http://schemas.openxmlformats.org/drawingml/2006/main">
          <a:off x="1638300" y="2971800"/>
          <a:ext cx="1304925" cy="352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t>ARTS expression</a:t>
          </a:r>
        </a:p>
      </cdr:txBody>
    </cdr:sp>
  </cdr:relSizeAnchor>
</c:userShapes>
</file>

<file path=ppt/drawings/drawing4.xml><?xml version="1.0" encoding="utf-8"?>
<c:userShapes xmlns:c="http://schemas.openxmlformats.org/drawingml/2006/chart">
  <cdr:relSizeAnchor xmlns:cdr="http://schemas.openxmlformats.org/drawingml/2006/chartDrawing">
    <cdr:from>
      <cdr:x>0.24194</cdr:x>
      <cdr:y>0.82979</cdr:y>
    </cdr:from>
    <cdr:to>
      <cdr:x>0.43548</cdr:x>
      <cdr:y>0.92181</cdr:y>
    </cdr:to>
    <cdr:sp macro="" textlink="">
      <cdr:nvSpPr>
        <cdr:cNvPr id="2" name="TextBox 1"/>
        <cdr:cNvSpPr txBox="1"/>
      </cdr:nvSpPr>
      <cdr:spPr>
        <a:xfrm xmlns:a="http://schemas.openxmlformats.org/drawingml/2006/main">
          <a:off x="1143000" y="2971800"/>
          <a:ext cx="914400" cy="3295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000" b="1" dirty="0"/>
            <a:t>Untreated</a:t>
          </a:r>
        </a:p>
      </cdr:txBody>
    </cdr:sp>
  </cdr:relSizeAnchor>
  <cdr:relSizeAnchor xmlns:cdr="http://schemas.openxmlformats.org/drawingml/2006/chartDrawing">
    <cdr:from>
      <cdr:x>0.6129</cdr:x>
      <cdr:y>0.82979</cdr:y>
    </cdr:from>
    <cdr:to>
      <cdr:x>0.84322</cdr:x>
      <cdr:y>0.93065</cdr:y>
    </cdr:to>
    <cdr:sp macro="" textlink="">
      <cdr:nvSpPr>
        <cdr:cNvPr id="3" name="TextBox 1"/>
        <cdr:cNvSpPr txBox="1"/>
      </cdr:nvSpPr>
      <cdr:spPr>
        <a:xfrm xmlns:a="http://schemas.openxmlformats.org/drawingml/2006/main">
          <a:off x="2895600" y="2971800"/>
          <a:ext cx="1088124" cy="361218"/>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000" b="1" dirty="0"/>
            <a:t>10 µM5-aza</a:t>
          </a:r>
          <a:endParaRPr lang="he-IL" sz="1000" b="1" dirty="0"/>
        </a:p>
      </cdr:txBody>
    </cdr:sp>
  </cdr:relSizeAnchor>
  <cdr:relSizeAnchor xmlns:cdr="http://schemas.openxmlformats.org/drawingml/2006/chartDrawing">
    <cdr:from>
      <cdr:x>0.01808</cdr:x>
      <cdr:y>0.02128</cdr:y>
    </cdr:from>
    <cdr:to>
      <cdr:x>0.99435</cdr:x>
      <cdr:y>0.11835</cdr:y>
    </cdr:to>
    <cdr:sp macro="" textlink="">
      <cdr:nvSpPr>
        <cdr:cNvPr id="4" name="TextBox 1"/>
        <cdr:cNvSpPr txBox="1"/>
      </cdr:nvSpPr>
      <cdr:spPr>
        <a:xfrm xmlns:a="http://schemas.openxmlformats.org/drawingml/2006/main">
          <a:off x="76200" y="76212"/>
          <a:ext cx="4114799" cy="347647"/>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500" b="1" kern="1200" dirty="0" smtClean="0">
              <a:solidFill>
                <a:schemeClr val="tx1"/>
              </a:solidFill>
              <a:latin typeface="+mn-lt"/>
            </a:rPr>
            <a:t>Densitometry of ARTS RNA level in UACC cells</a:t>
          </a:r>
          <a:endParaRPr lang="he-IL" sz="1500" b="1" kern="1200" dirty="0" smtClean="0">
            <a:solidFill>
              <a:schemeClr val="tx1"/>
            </a:solidFill>
            <a:latin typeface="+mn-lt"/>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0.25397</cdr:x>
      <cdr:y>0.88095</cdr:y>
    </cdr:from>
    <cdr:to>
      <cdr:x>0.46551</cdr:x>
      <cdr:y>0.95238</cdr:y>
    </cdr:to>
    <cdr:sp macro="" textlink="">
      <cdr:nvSpPr>
        <cdr:cNvPr id="2" name="TextBox 1"/>
        <cdr:cNvSpPr txBox="1"/>
      </cdr:nvSpPr>
      <cdr:spPr>
        <a:xfrm xmlns:a="http://schemas.openxmlformats.org/drawingml/2006/main">
          <a:off x="1219200" y="2819400"/>
          <a:ext cx="1015512"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000" b="1" dirty="0"/>
            <a:t>Untreated</a:t>
          </a:r>
        </a:p>
      </cdr:txBody>
    </cdr:sp>
  </cdr:relSizeAnchor>
  <cdr:relSizeAnchor xmlns:cdr="http://schemas.openxmlformats.org/drawingml/2006/chartDrawing">
    <cdr:from>
      <cdr:x>0.60317</cdr:x>
      <cdr:y>0.88095</cdr:y>
    </cdr:from>
    <cdr:to>
      <cdr:x>0.83394</cdr:x>
      <cdr:y>0.95238</cdr:y>
    </cdr:to>
    <cdr:sp macro="" textlink="">
      <cdr:nvSpPr>
        <cdr:cNvPr id="3" name="TextBox 1"/>
        <cdr:cNvSpPr txBox="1"/>
      </cdr:nvSpPr>
      <cdr:spPr>
        <a:xfrm xmlns:a="http://schemas.openxmlformats.org/drawingml/2006/main">
          <a:off x="2895600" y="2819400"/>
          <a:ext cx="1107831" cy="228600"/>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000" b="1" dirty="0"/>
            <a:t>10 </a:t>
          </a:r>
          <a:r>
            <a:rPr lang="en-US" sz="1000" b="1" dirty="0" smtClean="0"/>
            <a:t>µM 5-aza</a:t>
          </a:r>
          <a:endParaRPr lang="he-IL" sz="1000" b="1" dirty="0"/>
        </a:p>
      </cdr:txBody>
    </cdr:sp>
  </cdr:relSizeAnchor>
  <cdr:relSizeAnchor xmlns:cdr="http://schemas.openxmlformats.org/drawingml/2006/chartDrawing">
    <cdr:from>
      <cdr:x>0.09524</cdr:x>
      <cdr:y>0.02381</cdr:y>
    </cdr:from>
    <cdr:to>
      <cdr:x>0.98413</cdr:x>
      <cdr:y>0.12844</cdr:y>
    </cdr:to>
    <cdr:sp macro="" textlink="">
      <cdr:nvSpPr>
        <cdr:cNvPr id="4" name="TextBox 1"/>
        <cdr:cNvSpPr txBox="1"/>
      </cdr:nvSpPr>
      <cdr:spPr>
        <a:xfrm xmlns:a="http://schemas.openxmlformats.org/drawingml/2006/main">
          <a:off x="457200" y="76200"/>
          <a:ext cx="4267200" cy="334857"/>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500" b="1" kern="1200" dirty="0" smtClean="0">
              <a:solidFill>
                <a:schemeClr val="tx1"/>
              </a:solidFill>
              <a:latin typeface="+mn-lt"/>
            </a:rPr>
            <a:t>Densitometry of ARTS level in HepG2 cells</a:t>
          </a:r>
          <a:endParaRPr lang="he-IL" sz="1500" b="1" kern="1200" dirty="0">
            <a:solidFill>
              <a:schemeClr val="tx1"/>
            </a:solidFill>
            <a:latin typeface="+mn-lt"/>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cdr:y>
    </cdr:from>
    <cdr:to>
      <cdr:x>0.00458</cdr:x>
      <cdr:y>0.00694</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0.07143</cdr:x>
      <cdr:y>0.87834</cdr:y>
    </cdr:from>
    <cdr:to>
      <cdr:x>0.23729</cdr:x>
      <cdr:y>0.95115</cdr:y>
    </cdr:to>
    <cdr:sp macro="" textlink="">
      <cdr:nvSpPr>
        <cdr:cNvPr id="3" name="TextBox 1"/>
        <cdr:cNvSpPr txBox="1"/>
      </cdr:nvSpPr>
      <cdr:spPr>
        <a:xfrm xmlns:a="http://schemas.openxmlformats.org/drawingml/2006/main">
          <a:off x="304800" y="2819400"/>
          <a:ext cx="707758" cy="2337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900" b="1" dirty="0" smtClean="0"/>
            <a:t>Untreated</a:t>
          </a:r>
          <a:endParaRPr lang="en-US" sz="900" b="1" dirty="0"/>
        </a:p>
      </cdr:txBody>
    </cdr:sp>
  </cdr:relSizeAnchor>
  <cdr:relSizeAnchor xmlns:cdr="http://schemas.openxmlformats.org/drawingml/2006/chartDrawing">
    <cdr:from>
      <cdr:x>0.35714</cdr:x>
      <cdr:y>0.87834</cdr:y>
    </cdr:from>
    <cdr:to>
      <cdr:x>0.53571</cdr:x>
      <cdr:y>0.94955</cdr:y>
    </cdr:to>
    <cdr:sp macro="" textlink="">
      <cdr:nvSpPr>
        <cdr:cNvPr id="4" name="TextBox 1"/>
        <cdr:cNvSpPr txBox="1"/>
      </cdr:nvSpPr>
      <cdr:spPr>
        <a:xfrm xmlns:a="http://schemas.openxmlformats.org/drawingml/2006/main">
          <a:off x="1524000" y="2819400"/>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smtClean="0"/>
            <a:t>Untreated</a:t>
          </a:r>
          <a:endParaRPr lang="en-US" sz="900" b="1" dirty="0"/>
        </a:p>
      </cdr:txBody>
    </cdr:sp>
  </cdr:relSizeAnchor>
  <cdr:relSizeAnchor xmlns:cdr="http://schemas.openxmlformats.org/drawingml/2006/chartDrawing">
    <cdr:from>
      <cdr:x>0.64286</cdr:x>
      <cdr:y>0.87834</cdr:y>
    </cdr:from>
    <cdr:to>
      <cdr:x>0.82143</cdr:x>
      <cdr:y>0.95928</cdr:y>
    </cdr:to>
    <cdr:sp macro="" textlink="">
      <cdr:nvSpPr>
        <cdr:cNvPr id="5" name="TextBox 1"/>
        <cdr:cNvSpPr txBox="1"/>
      </cdr:nvSpPr>
      <cdr:spPr>
        <a:xfrm xmlns:a="http://schemas.openxmlformats.org/drawingml/2006/main">
          <a:off x="2743200" y="2819400"/>
          <a:ext cx="762000" cy="2598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t>Untreated</a:t>
          </a:r>
        </a:p>
      </cdr:txBody>
    </cdr:sp>
  </cdr:relSizeAnchor>
  <cdr:relSizeAnchor xmlns:cdr="http://schemas.openxmlformats.org/drawingml/2006/chartDrawing">
    <cdr:from>
      <cdr:x>0</cdr:x>
      <cdr:y>0</cdr:y>
    </cdr:from>
    <cdr:to>
      <cdr:x>0.00458</cdr:x>
      <cdr:y>0.00694</cdr:y>
    </cdr:to>
    <cdr:pic>
      <cdr:nvPicPr>
        <cdr:cNvPr id="6"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0.78571</cdr:x>
      <cdr:y>0.87834</cdr:y>
    </cdr:from>
    <cdr:to>
      <cdr:x>0.96211</cdr:x>
      <cdr:y>0.94956</cdr:y>
    </cdr:to>
    <cdr:sp macro="" textlink="">
      <cdr:nvSpPr>
        <cdr:cNvPr id="7" name="TextBox 1"/>
        <cdr:cNvSpPr txBox="1"/>
      </cdr:nvSpPr>
      <cdr:spPr>
        <a:xfrm xmlns:a="http://schemas.openxmlformats.org/drawingml/2006/main">
          <a:off x="3352800" y="2819400"/>
          <a:ext cx="752734" cy="228605"/>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900" b="1" dirty="0"/>
            <a:t>10 µM5-aza</a:t>
          </a:r>
          <a:endParaRPr lang="he-IL" sz="900" b="1" dirty="0"/>
        </a:p>
      </cdr:txBody>
    </cdr:sp>
  </cdr:relSizeAnchor>
  <cdr:relSizeAnchor xmlns:cdr="http://schemas.openxmlformats.org/drawingml/2006/chartDrawing">
    <cdr:from>
      <cdr:x>0.19643</cdr:x>
      <cdr:y>0.87834</cdr:y>
    </cdr:from>
    <cdr:to>
      <cdr:x>0.39686</cdr:x>
      <cdr:y>0.9733</cdr:y>
    </cdr:to>
    <cdr:sp macro="" textlink="">
      <cdr:nvSpPr>
        <cdr:cNvPr id="9" name="TextBox 1"/>
        <cdr:cNvSpPr txBox="1"/>
      </cdr:nvSpPr>
      <cdr:spPr>
        <a:xfrm xmlns:a="http://schemas.openxmlformats.org/drawingml/2006/main">
          <a:off x="838200" y="2819400"/>
          <a:ext cx="855275" cy="304806"/>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900" b="1" dirty="0"/>
            <a:t>0.1 µM5-aza</a:t>
          </a:r>
          <a:endParaRPr lang="he-IL" sz="900" b="1" dirty="0"/>
        </a:p>
      </cdr:txBody>
    </cdr:sp>
  </cdr:relSizeAnchor>
  <cdr:relSizeAnchor xmlns:cdr="http://schemas.openxmlformats.org/drawingml/2006/chartDrawing">
    <cdr:from>
      <cdr:x>0.5</cdr:x>
      <cdr:y>0.87834</cdr:y>
    </cdr:from>
    <cdr:to>
      <cdr:x>0.67413</cdr:x>
      <cdr:y>0.97329</cdr:y>
    </cdr:to>
    <cdr:sp macro="" textlink="">
      <cdr:nvSpPr>
        <cdr:cNvPr id="10" name="TextBox 1"/>
        <cdr:cNvSpPr txBox="1"/>
      </cdr:nvSpPr>
      <cdr:spPr>
        <a:xfrm xmlns:a="http://schemas.openxmlformats.org/drawingml/2006/main">
          <a:off x="2133600" y="2819400"/>
          <a:ext cx="743048" cy="304800"/>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t>1 µM5-aza</a:t>
          </a:r>
          <a:endParaRPr lang="he-IL" sz="900" b="1" dirty="0"/>
        </a:p>
      </cdr:txBody>
    </cdr:sp>
  </cdr:relSizeAnchor>
  <cdr:relSizeAnchor xmlns:cdr="http://schemas.openxmlformats.org/drawingml/2006/chartDrawing">
    <cdr:from>
      <cdr:x>0.03571</cdr:x>
      <cdr:y>0.02374</cdr:y>
    </cdr:from>
    <cdr:to>
      <cdr:x>1</cdr:x>
      <cdr:y>0.11812</cdr:y>
    </cdr:to>
    <cdr:sp macro="" textlink="">
      <cdr:nvSpPr>
        <cdr:cNvPr id="11" name="TextBox 1"/>
        <cdr:cNvSpPr txBox="1"/>
      </cdr:nvSpPr>
      <cdr:spPr>
        <a:xfrm xmlns:a="http://schemas.openxmlformats.org/drawingml/2006/main">
          <a:off x="152400" y="76204"/>
          <a:ext cx="4114800" cy="302952"/>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500" b="1" kern="1200" dirty="0" smtClean="0">
              <a:solidFill>
                <a:schemeClr val="tx1"/>
              </a:solidFill>
              <a:latin typeface="+mn-lt"/>
            </a:rPr>
            <a:t>Densitometry of ARTS level in HepG2 cells</a:t>
          </a:r>
          <a:endParaRPr lang="he-IL" sz="1500" b="1" kern="1200" dirty="0">
            <a:solidFill>
              <a:schemeClr val="tx1"/>
            </a:solidFill>
            <a:latin typeface="+mn-lt"/>
          </a:endParaRPr>
        </a:p>
      </cdr:txBody>
    </cdr:sp>
  </cdr:relSizeAnchor>
  <cdr:relSizeAnchor xmlns:cdr="http://schemas.openxmlformats.org/drawingml/2006/chartDrawing">
    <cdr:from>
      <cdr:x>0.28571</cdr:x>
      <cdr:y>0.40356</cdr:y>
    </cdr:from>
    <cdr:to>
      <cdr:x>0.35528</cdr:x>
      <cdr:y>0.51862</cdr:y>
    </cdr:to>
    <cdr:sp macro="" textlink="">
      <cdr:nvSpPr>
        <cdr:cNvPr id="12" name="TextBox 12"/>
        <cdr:cNvSpPr txBox="1"/>
      </cdr:nvSpPr>
      <cdr:spPr>
        <a:xfrm xmlns:a="http://schemas.openxmlformats.org/drawingml/2006/main">
          <a:off x="1219200" y="1295400"/>
          <a:ext cx="296869" cy="36933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onstantia"/>
            </a:defRPr>
          </a:lvl1pPr>
          <a:lvl2pPr marL="457200" algn="l" defTabSz="914400" rtl="0" eaLnBrk="1" latinLnBrk="0" hangingPunct="1">
            <a:defRPr sz="1800" kern="1200">
              <a:solidFill>
                <a:sysClr val="windowText" lastClr="000000"/>
              </a:solidFill>
              <a:latin typeface="Constantia"/>
            </a:defRPr>
          </a:lvl2pPr>
          <a:lvl3pPr marL="914400" algn="l" defTabSz="914400" rtl="0" eaLnBrk="1" latinLnBrk="0" hangingPunct="1">
            <a:defRPr sz="1800" kern="1200">
              <a:solidFill>
                <a:sysClr val="windowText" lastClr="000000"/>
              </a:solidFill>
              <a:latin typeface="Constantia"/>
            </a:defRPr>
          </a:lvl3pPr>
          <a:lvl4pPr marL="1371600" algn="l" defTabSz="914400" rtl="0" eaLnBrk="1" latinLnBrk="0" hangingPunct="1">
            <a:defRPr sz="1800" kern="1200">
              <a:solidFill>
                <a:sysClr val="windowText" lastClr="000000"/>
              </a:solidFill>
              <a:latin typeface="Constantia"/>
            </a:defRPr>
          </a:lvl4pPr>
          <a:lvl5pPr marL="1828800" algn="l" defTabSz="914400" rtl="0" eaLnBrk="1" latinLnBrk="0" hangingPunct="1">
            <a:defRPr sz="1800" kern="1200">
              <a:solidFill>
                <a:sysClr val="windowText" lastClr="000000"/>
              </a:solidFill>
              <a:latin typeface="Constantia"/>
            </a:defRPr>
          </a:lvl5pPr>
          <a:lvl6pPr marL="2286000" algn="l" defTabSz="914400" rtl="0" eaLnBrk="1" latinLnBrk="0" hangingPunct="1">
            <a:defRPr sz="1800" kern="1200">
              <a:solidFill>
                <a:sysClr val="windowText" lastClr="000000"/>
              </a:solidFill>
              <a:latin typeface="Constantia"/>
            </a:defRPr>
          </a:lvl6pPr>
          <a:lvl7pPr marL="2743200" algn="l" defTabSz="914400" rtl="0" eaLnBrk="1" latinLnBrk="0" hangingPunct="1">
            <a:defRPr sz="1800" kern="1200">
              <a:solidFill>
                <a:sysClr val="windowText" lastClr="000000"/>
              </a:solidFill>
              <a:latin typeface="Constantia"/>
            </a:defRPr>
          </a:lvl7pPr>
          <a:lvl8pPr marL="3200400" algn="l" defTabSz="914400" rtl="0" eaLnBrk="1" latinLnBrk="0" hangingPunct="1">
            <a:defRPr sz="1800" kern="1200">
              <a:solidFill>
                <a:sysClr val="windowText" lastClr="000000"/>
              </a:solidFill>
              <a:latin typeface="Constantia"/>
            </a:defRPr>
          </a:lvl8pPr>
          <a:lvl9pPr marL="3657600" algn="l" defTabSz="914400" rtl="0" eaLnBrk="1" latinLnBrk="0" hangingPunct="1">
            <a:defRPr sz="1800" kern="1200">
              <a:solidFill>
                <a:sysClr val="windowText" lastClr="000000"/>
              </a:solidFill>
              <a:latin typeface="Constantia"/>
            </a:defRPr>
          </a:lvl9pPr>
        </a:lstStyle>
        <a:p xmlns:a="http://schemas.openxmlformats.org/drawingml/2006/main">
          <a:r>
            <a:rPr lang="en-US" dirty="0" smtClean="0"/>
            <a:t>3</a:t>
          </a:r>
          <a:endParaRPr lang="en-US" dirty="0"/>
        </a:p>
      </cdr:txBody>
    </cdr:sp>
  </cdr:relSizeAnchor>
  <cdr:relSizeAnchor xmlns:cdr="http://schemas.openxmlformats.org/drawingml/2006/chartDrawing">
    <cdr:from>
      <cdr:x>0.16071</cdr:x>
      <cdr:y>0.66469</cdr:y>
    </cdr:from>
    <cdr:to>
      <cdr:x>0.22878</cdr:x>
      <cdr:y>0.77975</cdr:y>
    </cdr:to>
    <cdr:sp macro="" textlink="">
      <cdr:nvSpPr>
        <cdr:cNvPr id="13" name="TextBox 12"/>
        <cdr:cNvSpPr txBox="1"/>
      </cdr:nvSpPr>
      <cdr:spPr>
        <a:xfrm xmlns:a="http://schemas.openxmlformats.org/drawingml/2006/main">
          <a:off x="685800" y="2133600"/>
          <a:ext cx="290468" cy="36933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Constantia"/>
            </a:defRPr>
          </a:lvl1pPr>
          <a:lvl2pPr marL="457200" indent="0">
            <a:defRPr sz="1100">
              <a:latin typeface="Constantia"/>
            </a:defRPr>
          </a:lvl2pPr>
          <a:lvl3pPr marL="914400" indent="0">
            <a:defRPr sz="1100">
              <a:latin typeface="Constantia"/>
            </a:defRPr>
          </a:lvl3pPr>
          <a:lvl4pPr marL="1371600" indent="0">
            <a:defRPr sz="1100">
              <a:latin typeface="Constantia"/>
            </a:defRPr>
          </a:lvl4pPr>
          <a:lvl5pPr marL="1828800" indent="0">
            <a:defRPr sz="1100">
              <a:latin typeface="Constantia"/>
            </a:defRPr>
          </a:lvl5pPr>
          <a:lvl6pPr marL="2286000" indent="0">
            <a:defRPr sz="1100">
              <a:latin typeface="Constantia"/>
            </a:defRPr>
          </a:lvl6pPr>
          <a:lvl7pPr marL="2743200" indent="0">
            <a:defRPr sz="1100">
              <a:latin typeface="Constantia"/>
            </a:defRPr>
          </a:lvl7pPr>
          <a:lvl8pPr marL="3200400" indent="0">
            <a:defRPr sz="1100">
              <a:latin typeface="Constantia"/>
            </a:defRPr>
          </a:lvl8pPr>
          <a:lvl9pPr marL="3657600" indent="0">
            <a:defRPr sz="1100">
              <a:latin typeface="Constantia"/>
            </a:defRPr>
          </a:lvl9pPr>
        </a:lstStyle>
        <a:p xmlns:a="http://schemas.openxmlformats.org/drawingml/2006/main">
          <a:pPr algn="l" rtl="0"/>
          <a:r>
            <a:rPr lang="en-US" sz="1800" kern="1200" dirty="0" smtClean="0"/>
            <a:t>3</a:t>
          </a:r>
          <a:endParaRPr lang="en-US" sz="1800" kern="1200" dirty="0"/>
        </a:p>
      </cdr:txBody>
    </cdr:sp>
  </cdr:relSizeAnchor>
</c:userShapes>
</file>

<file path=ppt/drawings/drawing7.xml><?xml version="1.0" encoding="utf-8"?>
<c:userShapes xmlns:c="http://schemas.openxmlformats.org/drawingml/2006/chart">
  <cdr:relSizeAnchor xmlns:cdr="http://schemas.openxmlformats.org/drawingml/2006/chartDrawing">
    <cdr:from>
      <cdr:x>0.2</cdr:x>
      <cdr:y>0.02143</cdr:y>
    </cdr:from>
    <cdr:to>
      <cdr:x>0.80417</cdr:x>
      <cdr:y>0.12356</cdr:y>
    </cdr:to>
    <cdr:sp macro="" textlink="">
      <cdr:nvSpPr>
        <cdr:cNvPr id="3" name="TextBox 2"/>
        <cdr:cNvSpPr txBox="1"/>
      </cdr:nvSpPr>
      <cdr:spPr>
        <a:xfrm xmlns:a="http://schemas.openxmlformats.org/drawingml/2006/main">
          <a:off x="935355" y="71042"/>
          <a:ext cx="2825552" cy="3385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indent="0"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ysClr val="windowText" lastClr="000000"/>
              </a:solidFill>
              <a:latin typeface="+mn-lt"/>
              <a:ea typeface="+mn-ea"/>
              <a:cs typeface="+mn-cs"/>
            </a:rPr>
            <a:t>ARTS expression in </a:t>
          </a:r>
          <a:r>
            <a:rPr lang="en-US" sz="1800" b="1" i="0" u="none" strike="noStrike" kern="1200" baseline="0" dirty="0" smtClean="0">
              <a:solidFill>
                <a:sysClr val="windowText" lastClr="000000"/>
              </a:solidFill>
              <a:latin typeface="+mn-lt"/>
              <a:ea typeface="+mn-ea"/>
              <a:cs typeface="+mn-cs"/>
            </a:rPr>
            <a:t>HepG2 </a:t>
          </a:r>
          <a:r>
            <a:rPr lang="en-US" sz="1800" b="1" i="0" u="none" strike="noStrike" kern="1200" baseline="0" dirty="0">
              <a:solidFill>
                <a:sysClr val="windowText" lastClr="000000"/>
              </a:solidFill>
              <a:latin typeface="+mn-lt"/>
              <a:ea typeface="+mn-ea"/>
              <a:cs typeface="+mn-cs"/>
            </a:rPr>
            <a:t>cells</a:t>
          </a:r>
        </a:p>
        <a:p xmlns:a="http://schemas.openxmlformats.org/drawingml/2006/main">
          <a:endParaRPr lang="en-US" sz="1100" dirty="0"/>
        </a:p>
      </cdr:txBody>
    </cdr:sp>
  </cdr:relSizeAnchor>
  <cdr:relSizeAnchor xmlns:cdr="http://schemas.openxmlformats.org/drawingml/2006/chartDrawing">
    <cdr:from>
      <cdr:x>0</cdr:x>
      <cdr:y>0</cdr:y>
    </cdr:from>
    <cdr:to>
      <cdr:x>0.00521</cdr:x>
      <cdr:y>0.00736</cdr:y>
    </cdr:to>
    <cdr:pic>
      <cdr:nvPicPr>
        <cdr:cNvPr id="4"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cdr:x>
      <cdr:y>0</cdr:y>
    </cdr:from>
    <cdr:to>
      <cdr:x>0.00521</cdr:x>
      <cdr:y>0.00736</cdr:y>
    </cdr:to>
    <cdr:pic>
      <cdr:nvPicPr>
        <cdr:cNvPr id="5"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0.02851</cdr:x>
      <cdr:y>0.37069</cdr:y>
    </cdr:from>
    <cdr:to>
      <cdr:x>0.2831</cdr:x>
      <cdr:y>0.73276</cdr:y>
    </cdr:to>
    <cdr:sp macro="" textlink="">
      <cdr:nvSpPr>
        <cdr:cNvPr id="6" name="TextBox 5"/>
        <cdr:cNvSpPr txBox="1"/>
      </cdr:nvSpPr>
      <cdr:spPr>
        <a:xfrm xmlns:a="http://schemas.openxmlformats.org/drawingml/2006/main" rot="16200000">
          <a:off x="128591" y="1233486"/>
          <a:ext cx="1200148" cy="11906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100" b="1" dirty="0" smtClean="0">
              <a:latin typeface="+mn-lt"/>
              <a:ea typeface="+mn-ea"/>
              <a:cs typeface="+mn-cs"/>
            </a:rPr>
            <a:t>5-AZA (</a:t>
          </a:r>
          <a:r>
            <a:rPr lang="el-GR" sz="1100" b="1" dirty="0" smtClean="0">
              <a:latin typeface="+mn-lt"/>
              <a:ea typeface="+mn-ea"/>
              <a:cs typeface="+mn-cs"/>
            </a:rPr>
            <a:t>μ</a:t>
          </a:r>
          <a:r>
            <a:rPr lang="en-US" sz="1100" b="1" dirty="0" smtClean="0">
              <a:latin typeface="+mn-lt"/>
              <a:ea typeface="+mn-ea"/>
              <a:cs typeface="+mn-cs"/>
            </a:rPr>
            <a:t>M) </a:t>
          </a:r>
          <a:endParaRPr lang="en-US" sz="1100" b="1" dirty="0">
            <a:latin typeface="+mn-lt"/>
            <a:ea typeface="+mn-ea"/>
            <a:cs typeface="+mn-cs"/>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100" b="1" dirty="0" smtClean="0">
              <a:latin typeface="+mn-lt"/>
              <a:ea typeface="+mn-ea"/>
              <a:cs typeface="+mn-cs"/>
            </a:rPr>
            <a:t>concentration</a:t>
          </a:r>
          <a:endParaRPr lang="en-US" b="1" dirty="0"/>
        </a:p>
        <a:p xmlns:a="http://schemas.openxmlformats.org/drawingml/2006/main">
          <a:endParaRPr lang="en-US" sz="1100" b="1" dirty="0"/>
        </a:p>
      </cdr:txBody>
    </cdr:sp>
  </cdr:relSizeAnchor>
  <cdr:relSizeAnchor xmlns:cdr="http://schemas.openxmlformats.org/drawingml/2006/chartDrawing">
    <cdr:from>
      <cdr:x>0.38289</cdr:x>
      <cdr:y>0.88793</cdr:y>
    </cdr:from>
    <cdr:to>
      <cdr:x>0.68432</cdr:x>
      <cdr:y>0.96839</cdr:y>
    </cdr:to>
    <cdr:sp macro="" textlink="">
      <cdr:nvSpPr>
        <cdr:cNvPr id="7" name="TextBox 6"/>
        <cdr:cNvSpPr txBox="1"/>
      </cdr:nvSpPr>
      <cdr:spPr>
        <a:xfrm xmlns:a="http://schemas.openxmlformats.org/drawingml/2006/main">
          <a:off x="1790701" y="2943225"/>
          <a:ext cx="1409700"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0.3666</cdr:x>
      <cdr:y>0.8908</cdr:y>
    </cdr:from>
    <cdr:to>
      <cdr:x>0.63951</cdr:x>
      <cdr:y>0.97126</cdr:y>
    </cdr:to>
    <cdr:sp macro="" textlink="">
      <cdr:nvSpPr>
        <cdr:cNvPr id="8" name="TextBox 7"/>
        <cdr:cNvSpPr txBox="1"/>
      </cdr:nvSpPr>
      <cdr:spPr>
        <a:xfrm xmlns:a="http://schemas.openxmlformats.org/drawingml/2006/main">
          <a:off x="1714501" y="2952750"/>
          <a:ext cx="1276350"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100" b="1">
              <a:latin typeface="+mn-lt"/>
              <a:ea typeface="+mn-ea"/>
              <a:cs typeface="+mn-cs"/>
            </a:rPr>
            <a:t>ARTS expression</a:t>
          </a:r>
          <a:endParaRPr lang="en-US" b="1"/>
        </a:p>
        <a:p xmlns:a="http://schemas.openxmlformats.org/drawingml/2006/main">
          <a:endParaRPr lang="en-US" sz="1100" b="1"/>
        </a:p>
      </cdr:txBody>
    </cdr:sp>
  </cdr:relSizeAnchor>
</c:userShapes>
</file>

<file path=ppt/drawings/drawing8.xml><?xml version="1.0" encoding="utf-8"?>
<c:userShapes xmlns:c="http://schemas.openxmlformats.org/drawingml/2006/chart">
  <cdr:relSizeAnchor xmlns:cdr="http://schemas.openxmlformats.org/drawingml/2006/chartDrawing">
    <cdr:from>
      <cdr:x>0.24344</cdr:x>
      <cdr:y>0.86508</cdr:y>
    </cdr:from>
    <cdr:to>
      <cdr:x>0.56648</cdr:x>
      <cdr:y>0.95066</cdr:y>
    </cdr:to>
    <cdr:sp macro="" textlink="">
      <cdr:nvSpPr>
        <cdr:cNvPr id="2" name="TextBox 1"/>
        <cdr:cNvSpPr txBox="1"/>
      </cdr:nvSpPr>
      <cdr:spPr>
        <a:xfrm xmlns:a="http://schemas.openxmlformats.org/drawingml/2006/main">
          <a:off x="533400" y="2362200"/>
          <a:ext cx="707794" cy="23370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800" b="1" dirty="0"/>
            <a:t>Untreated</a:t>
          </a:r>
        </a:p>
      </cdr:txBody>
    </cdr:sp>
  </cdr:relSizeAnchor>
</c:userShapes>
</file>

<file path=ppt/drawings/drawing9.xml><?xml version="1.0" encoding="utf-8"?>
<c:userShapes xmlns:c="http://schemas.openxmlformats.org/drawingml/2006/chart">
  <cdr:relSizeAnchor xmlns:cdr="http://schemas.openxmlformats.org/drawingml/2006/chartDrawing">
    <cdr:from>
      <cdr:x>0.21748</cdr:x>
      <cdr:y>0.86207</cdr:y>
    </cdr:from>
    <cdr:to>
      <cdr:x>0.55415</cdr:x>
      <cdr:y>0.95324</cdr:y>
    </cdr:to>
    <cdr:sp macro="" textlink="">
      <cdr:nvSpPr>
        <cdr:cNvPr id="2" name="TextBox 1"/>
        <cdr:cNvSpPr txBox="1"/>
      </cdr:nvSpPr>
      <cdr:spPr>
        <a:xfrm xmlns:a="http://schemas.openxmlformats.org/drawingml/2006/main">
          <a:off x="457200" y="2209800"/>
          <a:ext cx="707794" cy="23370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800" b="1" dirty="0"/>
            <a:t>Untreated</a:t>
          </a:r>
        </a:p>
      </cdr:txBody>
    </cdr:sp>
  </cdr:relSizeAnchor>
  <cdr:relSizeAnchor xmlns:cdr="http://schemas.openxmlformats.org/drawingml/2006/chartDrawing">
    <cdr:from>
      <cdr:x>0.61618</cdr:x>
      <cdr:y>0.86207</cdr:y>
    </cdr:from>
    <cdr:to>
      <cdr:x>0.97423</cdr:x>
      <cdr:y>0.97027</cdr:y>
    </cdr:to>
    <cdr:sp macro="" textlink="">
      <cdr:nvSpPr>
        <cdr:cNvPr id="3" name="TextBox 1"/>
        <cdr:cNvSpPr txBox="1"/>
      </cdr:nvSpPr>
      <cdr:spPr>
        <a:xfrm xmlns:a="http://schemas.openxmlformats.org/drawingml/2006/main">
          <a:off x="1295400" y="2209800"/>
          <a:ext cx="752722" cy="277366"/>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800" b="1" dirty="0"/>
            <a:t>10 µM5-aza</a:t>
          </a:r>
          <a:endParaRPr lang="he-IL" sz="800" b="1" dirty="0"/>
        </a:p>
      </cdr:txBody>
    </cdr:sp>
  </cdr:relSizeAnchor>
  <cdr:relSizeAnchor xmlns:cdr="http://schemas.openxmlformats.org/drawingml/2006/chartDrawing">
    <cdr:from>
      <cdr:x>0.43495</cdr:x>
      <cdr:y>0.02973</cdr:y>
    </cdr:from>
    <cdr:to>
      <cdr:x>0.86991</cdr:x>
      <cdr:y>0.38645</cdr:y>
    </cdr:to>
    <cdr:sp macro="" textlink="">
      <cdr:nvSpPr>
        <cdr:cNvPr id="4" name="TextBox 3"/>
        <cdr:cNvSpPr txBox="1"/>
      </cdr:nvSpPr>
      <cdr:spPr>
        <a:xfrm xmlns:a="http://schemas.openxmlformats.org/drawingml/2006/main">
          <a:off x="914400" y="762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0.32621</cdr:x>
      <cdr:y>0</cdr:y>
    </cdr:from>
    <cdr:to>
      <cdr:x>0.76117</cdr:x>
      <cdr:y>0.32751</cdr:y>
    </cdr:to>
    <cdr:sp macro="" textlink="">
      <cdr:nvSpPr>
        <cdr:cNvPr id="6" name="TextBox 5"/>
        <cdr:cNvSpPr txBox="1"/>
      </cdr:nvSpPr>
      <cdr:spPr>
        <a:xfrm xmlns:a="http://schemas.openxmlformats.org/drawingml/2006/main">
          <a:off x="685800" y="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0.02729</cdr:y>
    </cdr:from>
    <cdr:to>
      <cdr:x>1</cdr:x>
      <cdr:y>0.16376</cdr:y>
    </cdr:to>
    <cdr:sp macro="" textlink="">
      <cdr:nvSpPr>
        <cdr:cNvPr id="7" name="TextBox 1"/>
        <cdr:cNvSpPr txBox="1"/>
      </cdr:nvSpPr>
      <cdr:spPr>
        <a:xfrm xmlns:a="http://schemas.openxmlformats.org/drawingml/2006/main">
          <a:off x="0" y="76200"/>
          <a:ext cx="2102296" cy="381000"/>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a:r>
            <a:rPr lang="en-US" b="1" dirty="0" smtClean="0"/>
            <a:t>Densitometry of ARTS levels in HCT</a:t>
          </a:r>
          <a:endParaRPr lang="he-IL"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0A5180-8576-4BEB-9B84-FD033A44F0CD}" type="datetimeFigureOut">
              <a:rPr lang="en-US" smtClean="0"/>
              <a:pPr/>
              <a:t>11/28/2015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9A0A40-7AC5-4550-BD6A-20DE99977EE5}" type="slidenum">
              <a:rPr lang="en-US" smtClean="0"/>
              <a:pPr/>
              <a:t>‹#›</a:t>
            </a:fld>
            <a:endParaRPr lang="en-US"/>
          </a:p>
        </p:txBody>
      </p:sp>
    </p:spTree>
    <p:extLst>
      <p:ext uri="{BB962C8B-B14F-4D97-AF65-F5344CB8AC3E}">
        <p14:creationId xmlns:p14="http://schemas.microsoft.com/office/powerpoint/2010/main" xmlns="" val="3690417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b="1">
                <a:solidFill>
                  <a:schemeClr val="tx1"/>
                </a:solidFill>
                <a:latin typeface="Rockwell" pitchFamily="18" charset="0"/>
                <a:cs typeface="Arial" pitchFamily="34" charset="0"/>
              </a:defRPr>
            </a:lvl1pPr>
            <a:lvl2pPr marL="742950" indent="-285750">
              <a:defRPr sz="2000" b="1">
                <a:solidFill>
                  <a:schemeClr val="tx1"/>
                </a:solidFill>
                <a:latin typeface="Rockwell" pitchFamily="18" charset="0"/>
                <a:cs typeface="Arial" pitchFamily="34" charset="0"/>
              </a:defRPr>
            </a:lvl2pPr>
            <a:lvl3pPr marL="1143000" indent="-228600">
              <a:defRPr sz="2000" b="1">
                <a:solidFill>
                  <a:schemeClr val="tx1"/>
                </a:solidFill>
                <a:latin typeface="Rockwell" pitchFamily="18" charset="0"/>
                <a:cs typeface="Arial" pitchFamily="34" charset="0"/>
              </a:defRPr>
            </a:lvl3pPr>
            <a:lvl4pPr marL="1600200" indent="-228600">
              <a:defRPr sz="2000" b="1">
                <a:solidFill>
                  <a:schemeClr val="tx1"/>
                </a:solidFill>
                <a:latin typeface="Rockwell" pitchFamily="18" charset="0"/>
                <a:cs typeface="Arial" pitchFamily="34" charset="0"/>
              </a:defRPr>
            </a:lvl4pPr>
            <a:lvl5pPr marL="2057400" indent="-228600">
              <a:defRPr sz="2000" b="1">
                <a:solidFill>
                  <a:schemeClr val="tx1"/>
                </a:solidFill>
                <a:latin typeface="Rockwell" pitchFamily="18" charset="0"/>
                <a:cs typeface="Arial" pitchFamily="34" charset="0"/>
              </a:defRPr>
            </a:lvl5pPr>
            <a:lvl6pPr marL="2514600" indent="-228600" algn="ctr" eaLnBrk="0" fontAlgn="base" hangingPunct="0">
              <a:spcBef>
                <a:spcPct val="0"/>
              </a:spcBef>
              <a:spcAft>
                <a:spcPct val="0"/>
              </a:spcAft>
              <a:defRPr sz="2000" b="1">
                <a:solidFill>
                  <a:schemeClr val="tx1"/>
                </a:solidFill>
                <a:latin typeface="Rockwell" pitchFamily="18" charset="0"/>
                <a:cs typeface="Arial" pitchFamily="34" charset="0"/>
              </a:defRPr>
            </a:lvl6pPr>
            <a:lvl7pPr marL="2971800" indent="-228600" algn="ctr" eaLnBrk="0" fontAlgn="base" hangingPunct="0">
              <a:spcBef>
                <a:spcPct val="0"/>
              </a:spcBef>
              <a:spcAft>
                <a:spcPct val="0"/>
              </a:spcAft>
              <a:defRPr sz="2000" b="1">
                <a:solidFill>
                  <a:schemeClr val="tx1"/>
                </a:solidFill>
                <a:latin typeface="Rockwell" pitchFamily="18" charset="0"/>
                <a:cs typeface="Arial" pitchFamily="34" charset="0"/>
              </a:defRPr>
            </a:lvl7pPr>
            <a:lvl8pPr marL="3429000" indent="-228600" algn="ctr" eaLnBrk="0" fontAlgn="base" hangingPunct="0">
              <a:spcBef>
                <a:spcPct val="0"/>
              </a:spcBef>
              <a:spcAft>
                <a:spcPct val="0"/>
              </a:spcAft>
              <a:defRPr sz="2000" b="1">
                <a:solidFill>
                  <a:schemeClr val="tx1"/>
                </a:solidFill>
                <a:latin typeface="Rockwell" pitchFamily="18" charset="0"/>
                <a:cs typeface="Arial" pitchFamily="34" charset="0"/>
              </a:defRPr>
            </a:lvl8pPr>
            <a:lvl9pPr marL="3886200" indent="-228600" algn="ctr" eaLnBrk="0" fontAlgn="base" hangingPunct="0">
              <a:spcBef>
                <a:spcPct val="0"/>
              </a:spcBef>
              <a:spcAft>
                <a:spcPct val="0"/>
              </a:spcAft>
              <a:defRPr sz="2000" b="1">
                <a:solidFill>
                  <a:schemeClr val="tx1"/>
                </a:solidFill>
                <a:latin typeface="Rockwell" pitchFamily="18" charset="0"/>
                <a:cs typeface="Arial" pitchFamily="34" charset="0"/>
              </a:defRPr>
            </a:lvl9pPr>
          </a:lstStyle>
          <a:p>
            <a:fld id="{6615D8BA-E377-4964-9BE9-EE44260550D3}" type="slidenum">
              <a:rPr lang="ar-SA" altLang="en-US" sz="1200" b="0" smtClean="0">
                <a:latin typeface="Times" pitchFamily="96" charset="0"/>
              </a:rPr>
              <a:pPr/>
              <a:t>10</a:t>
            </a:fld>
            <a:endParaRPr lang="en-US" altLang="en-US" sz="1200" b="0" smtClean="0">
              <a:latin typeface="Times" pitchFamily="96"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Times" pitchFamily="96"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b="1">
                <a:solidFill>
                  <a:schemeClr val="tx1"/>
                </a:solidFill>
                <a:latin typeface="Rockwell" pitchFamily="18" charset="0"/>
                <a:cs typeface="Arial" pitchFamily="34" charset="0"/>
              </a:defRPr>
            </a:lvl1pPr>
            <a:lvl2pPr marL="742950" indent="-285750">
              <a:defRPr sz="2000" b="1">
                <a:solidFill>
                  <a:schemeClr val="tx1"/>
                </a:solidFill>
                <a:latin typeface="Rockwell" pitchFamily="18" charset="0"/>
                <a:cs typeface="Arial" pitchFamily="34" charset="0"/>
              </a:defRPr>
            </a:lvl2pPr>
            <a:lvl3pPr marL="1143000" indent="-228600">
              <a:defRPr sz="2000" b="1">
                <a:solidFill>
                  <a:schemeClr val="tx1"/>
                </a:solidFill>
                <a:latin typeface="Rockwell" pitchFamily="18" charset="0"/>
                <a:cs typeface="Arial" pitchFamily="34" charset="0"/>
              </a:defRPr>
            </a:lvl3pPr>
            <a:lvl4pPr marL="1600200" indent="-228600">
              <a:defRPr sz="2000" b="1">
                <a:solidFill>
                  <a:schemeClr val="tx1"/>
                </a:solidFill>
                <a:latin typeface="Rockwell" pitchFamily="18" charset="0"/>
                <a:cs typeface="Arial" pitchFamily="34" charset="0"/>
              </a:defRPr>
            </a:lvl4pPr>
            <a:lvl5pPr marL="2057400" indent="-228600">
              <a:defRPr sz="2000" b="1">
                <a:solidFill>
                  <a:schemeClr val="tx1"/>
                </a:solidFill>
                <a:latin typeface="Rockwell" pitchFamily="18" charset="0"/>
                <a:cs typeface="Arial" pitchFamily="34" charset="0"/>
              </a:defRPr>
            </a:lvl5pPr>
            <a:lvl6pPr marL="2514600" indent="-228600" algn="ctr" eaLnBrk="0" fontAlgn="base" hangingPunct="0">
              <a:spcBef>
                <a:spcPct val="0"/>
              </a:spcBef>
              <a:spcAft>
                <a:spcPct val="0"/>
              </a:spcAft>
              <a:defRPr sz="2000" b="1">
                <a:solidFill>
                  <a:schemeClr val="tx1"/>
                </a:solidFill>
                <a:latin typeface="Rockwell" pitchFamily="18" charset="0"/>
                <a:cs typeface="Arial" pitchFamily="34" charset="0"/>
              </a:defRPr>
            </a:lvl6pPr>
            <a:lvl7pPr marL="2971800" indent="-228600" algn="ctr" eaLnBrk="0" fontAlgn="base" hangingPunct="0">
              <a:spcBef>
                <a:spcPct val="0"/>
              </a:spcBef>
              <a:spcAft>
                <a:spcPct val="0"/>
              </a:spcAft>
              <a:defRPr sz="2000" b="1">
                <a:solidFill>
                  <a:schemeClr val="tx1"/>
                </a:solidFill>
                <a:latin typeface="Rockwell" pitchFamily="18" charset="0"/>
                <a:cs typeface="Arial" pitchFamily="34" charset="0"/>
              </a:defRPr>
            </a:lvl7pPr>
            <a:lvl8pPr marL="3429000" indent="-228600" algn="ctr" eaLnBrk="0" fontAlgn="base" hangingPunct="0">
              <a:spcBef>
                <a:spcPct val="0"/>
              </a:spcBef>
              <a:spcAft>
                <a:spcPct val="0"/>
              </a:spcAft>
              <a:defRPr sz="2000" b="1">
                <a:solidFill>
                  <a:schemeClr val="tx1"/>
                </a:solidFill>
                <a:latin typeface="Rockwell" pitchFamily="18" charset="0"/>
                <a:cs typeface="Arial" pitchFamily="34" charset="0"/>
              </a:defRPr>
            </a:lvl8pPr>
            <a:lvl9pPr marL="3886200" indent="-228600" algn="ctr" eaLnBrk="0" fontAlgn="base" hangingPunct="0">
              <a:spcBef>
                <a:spcPct val="0"/>
              </a:spcBef>
              <a:spcAft>
                <a:spcPct val="0"/>
              </a:spcAft>
              <a:defRPr sz="2000" b="1">
                <a:solidFill>
                  <a:schemeClr val="tx1"/>
                </a:solidFill>
                <a:latin typeface="Rockwell" pitchFamily="18" charset="0"/>
                <a:cs typeface="Arial" pitchFamily="34" charset="0"/>
              </a:defRPr>
            </a:lvl9pPr>
          </a:lstStyle>
          <a:p>
            <a:fld id="{1336C87F-B692-494C-AB3C-32AF8F607EF4}" type="slidenum">
              <a:rPr lang="ar-SA" altLang="en-US" sz="1200" b="0" smtClean="0">
                <a:latin typeface="Times" pitchFamily="96" charset="0"/>
              </a:rPr>
              <a:pPr/>
              <a:t>11</a:t>
            </a:fld>
            <a:endParaRPr lang="en-US" altLang="en-US" sz="1200" b="0" smtClean="0">
              <a:latin typeface="Times" pitchFamily="96" charset="0"/>
            </a:endParaRPr>
          </a:p>
        </p:txBody>
      </p:sp>
      <p:sp>
        <p:nvSpPr>
          <p:cNvPr id="1105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000" b="1">
                <a:solidFill>
                  <a:schemeClr val="tx1"/>
                </a:solidFill>
                <a:latin typeface="Rockwell" pitchFamily="18" charset="0"/>
                <a:cs typeface="Arial" pitchFamily="34" charset="0"/>
              </a:defRPr>
            </a:lvl1pPr>
            <a:lvl2pPr marL="742950" indent="-285750">
              <a:defRPr sz="2000" b="1">
                <a:solidFill>
                  <a:schemeClr val="tx1"/>
                </a:solidFill>
                <a:latin typeface="Rockwell" pitchFamily="18" charset="0"/>
                <a:cs typeface="Arial" pitchFamily="34" charset="0"/>
              </a:defRPr>
            </a:lvl2pPr>
            <a:lvl3pPr marL="1143000" indent="-228600">
              <a:defRPr sz="2000" b="1">
                <a:solidFill>
                  <a:schemeClr val="tx1"/>
                </a:solidFill>
                <a:latin typeface="Rockwell" pitchFamily="18" charset="0"/>
                <a:cs typeface="Arial" pitchFamily="34" charset="0"/>
              </a:defRPr>
            </a:lvl3pPr>
            <a:lvl4pPr marL="1600200" indent="-228600">
              <a:defRPr sz="2000" b="1">
                <a:solidFill>
                  <a:schemeClr val="tx1"/>
                </a:solidFill>
                <a:latin typeface="Rockwell" pitchFamily="18" charset="0"/>
                <a:cs typeface="Arial" pitchFamily="34" charset="0"/>
              </a:defRPr>
            </a:lvl4pPr>
            <a:lvl5pPr marL="2057400" indent="-228600">
              <a:defRPr sz="2000" b="1">
                <a:solidFill>
                  <a:schemeClr val="tx1"/>
                </a:solidFill>
                <a:latin typeface="Rockwell" pitchFamily="18" charset="0"/>
                <a:cs typeface="Arial" pitchFamily="34" charset="0"/>
              </a:defRPr>
            </a:lvl5pPr>
            <a:lvl6pPr marL="2514600" indent="-228600" algn="ctr" eaLnBrk="0" fontAlgn="base" hangingPunct="0">
              <a:spcBef>
                <a:spcPct val="0"/>
              </a:spcBef>
              <a:spcAft>
                <a:spcPct val="0"/>
              </a:spcAft>
              <a:defRPr sz="2000" b="1">
                <a:solidFill>
                  <a:schemeClr val="tx1"/>
                </a:solidFill>
                <a:latin typeface="Rockwell" pitchFamily="18" charset="0"/>
                <a:cs typeface="Arial" pitchFamily="34" charset="0"/>
              </a:defRPr>
            </a:lvl6pPr>
            <a:lvl7pPr marL="2971800" indent="-228600" algn="ctr" eaLnBrk="0" fontAlgn="base" hangingPunct="0">
              <a:spcBef>
                <a:spcPct val="0"/>
              </a:spcBef>
              <a:spcAft>
                <a:spcPct val="0"/>
              </a:spcAft>
              <a:defRPr sz="2000" b="1">
                <a:solidFill>
                  <a:schemeClr val="tx1"/>
                </a:solidFill>
                <a:latin typeface="Rockwell" pitchFamily="18" charset="0"/>
                <a:cs typeface="Arial" pitchFamily="34" charset="0"/>
              </a:defRPr>
            </a:lvl7pPr>
            <a:lvl8pPr marL="3429000" indent="-228600" algn="ctr" eaLnBrk="0" fontAlgn="base" hangingPunct="0">
              <a:spcBef>
                <a:spcPct val="0"/>
              </a:spcBef>
              <a:spcAft>
                <a:spcPct val="0"/>
              </a:spcAft>
              <a:defRPr sz="2000" b="1">
                <a:solidFill>
                  <a:schemeClr val="tx1"/>
                </a:solidFill>
                <a:latin typeface="Rockwell" pitchFamily="18" charset="0"/>
                <a:cs typeface="Arial" pitchFamily="34" charset="0"/>
              </a:defRPr>
            </a:lvl8pPr>
            <a:lvl9pPr marL="3886200" indent="-228600" algn="ctr" eaLnBrk="0" fontAlgn="base" hangingPunct="0">
              <a:spcBef>
                <a:spcPct val="0"/>
              </a:spcBef>
              <a:spcAft>
                <a:spcPct val="0"/>
              </a:spcAft>
              <a:defRPr sz="2000" b="1">
                <a:solidFill>
                  <a:schemeClr val="tx1"/>
                </a:solidFill>
                <a:latin typeface="Rockwell" pitchFamily="18" charset="0"/>
                <a:cs typeface="Arial" pitchFamily="34" charset="0"/>
              </a:defRPr>
            </a:lvl9pPr>
          </a:lstStyle>
          <a:p>
            <a:pPr algn="r"/>
            <a:fld id="{A3827ED8-0E77-4D6A-BED1-89C5C91E6AD7}" type="slidenum">
              <a:rPr lang="ar-SA" altLang="en-US" sz="1200" b="0">
                <a:latin typeface="Times" pitchFamily="96" charset="0"/>
              </a:rPr>
              <a:pPr algn="r"/>
              <a:t>11</a:t>
            </a:fld>
            <a:endParaRPr lang="en-US" altLang="en-US" sz="1200" b="0">
              <a:latin typeface="Times" pitchFamily="96" charset="0"/>
            </a:endParaRPr>
          </a:p>
        </p:txBody>
      </p:sp>
      <p:sp>
        <p:nvSpPr>
          <p:cNvPr id="110596" name="Rectangle 2"/>
          <p:cNvSpPr>
            <a:spLocks noGrp="1" noRot="1" noChangeAspect="1" noChangeArrowheads="1" noTextEdit="1"/>
          </p:cNvSpPr>
          <p:nvPr>
            <p:ph type="sldImg"/>
          </p:nvPr>
        </p:nvSpPr>
        <p:spPr>
          <a:ln/>
        </p:spPr>
      </p:sp>
      <p:sp>
        <p:nvSpPr>
          <p:cNvPr id="11059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Times" pitchFamily="96"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065F622-7382-4219-914D-92555F203057}" type="datetimeFigureOut">
              <a:rPr lang="en-US" smtClean="0"/>
              <a:pPr/>
              <a:t>11/28/2015</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503EC27B-929F-4B0F-8F19-156765D511D4}"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065F622-7382-4219-914D-92555F203057}" type="datetimeFigureOut">
              <a:rPr lang="en-US" smtClean="0"/>
              <a:pPr/>
              <a:t>11/28/2015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3EC27B-929F-4B0F-8F19-156765D511D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065F622-7382-4219-914D-92555F203057}" type="datetimeFigureOut">
              <a:rPr lang="en-US" smtClean="0"/>
              <a:pPr/>
              <a:t>11/28/2015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3EC27B-929F-4B0F-8F19-156765D511D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065F622-7382-4219-914D-92555F203057}" type="datetimeFigureOut">
              <a:rPr lang="en-US" smtClean="0"/>
              <a:pPr/>
              <a:t>11/28/2015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3EC27B-929F-4B0F-8F19-156765D511D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065F622-7382-4219-914D-92555F203057}" type="datetimeFigureOut">
              <a:rPr lang="en-US" smtClean="0"/>
              <a:pPr/>
              <a:t>11/28/2015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3EC27B-929F-4B0F-8F19-156765D511D4}"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065F622-7382-4219-914D-92555F203057}" type="datetimeFigureOut">
              <a:rPr lang="en-US" smtClean="0"/>
              <a:pPr/>
              <a:t>11/28/2015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3EC27B-929F-4B0F-8F19-156765D511D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065F622-7382-4219-914D-92555F203057}" type="datetimeFigureOut">
              <a:rPr lang="en-US" smtClean="0"/>
              <a:pPr/>
              <a:t>11/28/2015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03EC27B-929F-4B0F-8F19-156765D511D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065F622-7382-4219-914D-92555F203057}" type="datetimeFigureOut">
              <a:rPr lang="en-US" smtClean="0"/>
              <a:pPr/>
              <a:t>11/28/2015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03EC27B-929F-4B0F-8F19-156765D511D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5F622-7382-4219-914D-92555F203057}" type="datetimeFigureOut">
              <a:rPr lang="en-US" smtClean="0"/>
              <a:pPr/>
              <a:t>11/28/2015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03EC27B-929F-4B0F-8F19-156765D511D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065F622-7382-4219-914D-92555F203057}" type="datetimeFigureOut">
              <a:rPr lang="en-US" smtClean="0"/>
              <a:pPr/>
              <a:t>11/28/2015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3EC27B-929F-4B0F-8F19-156765D511D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065F622-7382-4219-914D-92555F203057}" type="datetimeFigureOut">
              <a:rPr lang="en-US" smtClean="0"/>
              <a:pPr/>
              <a:t>11/28/2015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503EC27B-929F-4B0F-8F19-156765D511D4}"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065F622-7382-4219-914D-92555F203057}" type="datetimeFigureOut">
              <a:rPr lang="en-US" smtClean="0"/>
              <a:pPr/>
              <a:t>11/28/2015</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03EC27B-929F-4B0F-8F19-156765D511D4}"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chart" Target="../charts/chart9.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chart" Target="../charts/chart11.xml"/><Relationship Id="rId4" Type="http://schemas.openxmlformats.org/officeDocument/2006/relationships/chart" Target="../charts/char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816225"/>
            <a:ext cx="7924800" cy="3279775"/>
          </a:xfrm>
        </p:spPr>
        <p:txBody>
          <a:bodyPr>
            <a:noAutofit/>
          </a:bodyPr>
          <a:lstStyle/>
          <a:p>
            <a:pPr algn="l"/>
            <a:r>
              <a:rPr lang="en-US" sz="4400" dirty="0" smtClean="0"/>
              <a:t/>
            </a:r>
            <a:br>
              <a:rPr lang="en-US" sz="4400" dirty="0" smtClean="0"/>
            </a:br>
            <a:r>
              <a:rPr lang="en-US" sz="4400" dirty="0" smtClean="0"/>
              <a:t>Methylation of ARTS promoter is responsible for its silencing in several types of cancer</a:t>
            </a:r>
            <a:r>
              <a:rPr lang="en-US" sz="6000" dirty="0" smtClean="0"/>
              <a:t/>
            </a:r>
            <a:br>
              <a:rPr lang="en-US" sz="6000" dirty="0" smtClean="0"/>
            </a:br>
            <a:r>
              <a:rPr lang="en-US" sz="6000" b="1" dirty="0" smtClean="0"/>
              <a:t/>
            </a:r>
            <a:br>
              <a:rPr lang="en-US" sz="6000" b="1" dirty="0" smtClean="0"/>
            </a:br>
            <a:endParaRPr lang="en-US" sz="6000" b="1" dirty="0"/>
          </a:p>
        </p:txBody>
      </p:sp>
      <p:sp>
        <p:nvSpPr>
          <p:cNvPr id="4" name="TextBox 3"/>
          <p:cNvSpPr txBox="1"/>
          <p:nvPr/>
        </p:nvSpPr>
        <p:spPr>
          <a:xfrm>
            <a:off x="381000" y="4572000"/>
            <a:ext cx="4267200" cy="1200329"/>
          </a:xfrm>
          <a:prstGeom prst="rect">
            <a:avLst/>
          </a:prstGeom>
          <a:noFill/>
        </p:spPr>
        <p:txBody>
          <a:bodyPr wrap="square" rtlCol="0">
            <a:spAutoFit/>
          </a:bodyPr>
          <a:lstStyle/>
          <a:p>
            <a:r>
              <a:rPr lang="en-US" b="1" dirty="0"/>
              <a:t>Dana </a:t>
            </a:r>
            <a:r>
              <a:rPr lang="en-US" b="1" dirty="0" err="1" smtClean="0"/>
              <a:t>Mamriev</a:t>
            </a:r>
            <a:endParaRPr lang="en-US" b="1" dirty="0" smtClean="0"/>
          </a:p>
          <a:p>
            <a:r>
              <a:rPr lang="en-US" b="1" u="sng" dirty="0"/>
              <a:t>Supervisor:</a:t>
            </a:r>
            <a:r>
              <a:rPr lang="en-US" b="1" dirty="0"/>
              <a:t> Prof. </a:t>
            </a:r>
            <a:r>
              <a:rPr lang="en-US" b="1" dirty="0" err="1"/>
              <a:t>Sarit</a:t>
            </a:r>
            <a:r>
              <a:rPr lang="en-US" b="1" dirty="0"/>
              <a:t> </a:t>
            </a:r>
            <a:r>
              <a:rPr lang="en-US" b="1" dirty="0" smtClean="0"/>
              <a:t>Larisch, University of Haifa </a:t>
            </a:r>
            <a:endParaRPr lang="en-US" dirty="0"/>
          </a:p>
          <a:p>
            <a:endParaRPr lang="en-US" dirty="0"/>
          </a:p>
        </p:txBody>
      </p:sp>
      <p:sp>
        <p:nvSpPr>
          <p:cNvPr id="5" name="TextBox 4"/>
          <p:cNvSpPr txBox="1"/>
          <p:nvPr/>
        </p:nvSpPr>
        <p:spPr>
          <a:xfrm>
            <a:off x="152400" y="278368"/>
            <a:ext cx="3810000" cy="646331"/>
          </a:xfrm>
          <a:prstGeom prst="rect">
            <a:avLst/>
          </a:prstGeom>
          <a:noFill/>
        </p:spPr>
        <p:txBody>
          <a:bodyPr wrap="square" rtlCol="1">
            <a:spAutoFit/>
          </a:bodyPr>
          <a:lstStyle/>
          <a:p>
            <a:r>
              <a:rPr lang="en-US" sz="3600" dirty="0"/>
              <a:t>Research Project</a:t>
            </a:r>
            <a:endParaRPr lang="he-IL" sz="3600" dirty="0"/>
          </a:p>
        </p:txBody>
      </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0" y="990600"/>
            <a:ext cx="2266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pitchFamily="96" charset="0"/>
              </a:defRPr>
            </a:lvl1pPr>
            <a:lvl2pPr marL="742950" indent="-285750" algn="l">
              <a:spcBef>
                <a:spcPct val="20000"/>
              </a:spcBef>
              <a:buChar char="–"/>
              <a:defRPr sz="2800">
                <a:solidFill>
                  <a:schemeClr val="tx1"/>
                </a:solidFill>
                <a:latin typeface="Times" pitchFamily="96" charset="0"/>
              </a:defRPr>
            </a:lvl2pPr>
            <a:lvl3pPr marL="1143000" indent="-228600" algn="l">
              <a:spcBef>
                <a:spcPct val="20000"/>
              </a:spcBef>
              <a:buChar char="•"/>
              <a:defRPr sz="2400">
                <a:solidFill>
                  <a:schemeClr val="tx1"/>
                </a:solidFill>
                <a:latin typeface="Times" pitchFamily="96" charset="0"/>
              </a:defRPr>
            </a:lvl3pPr>
            <a:lvl4pPr marL="1600200" indent="-228600" algn="l">
              <a:spcBef>
                <a:spcPct val="20000"/>
              </a:spcBef>
              <a:buChar char="–"/>
              <a:defRPr sz="2000">
                <a:solidFill>
                  <a:schemeClr val="tx1"/>
                </a:solidFill>
                <a:latin typeface="Times" pitchFamily="96" charset="0"/>
              </a:defRPr>
            </a:lvl4pPr>
            <a:lvl5pPr marL="2057400" indent="-228600" algn="l">
              <a:spcBef>
                <a:spcPct val="20000"/>
              </a:spcBef>
              <a:buChar char="»"/>
              <a:defRPr sz="2000">
                <a:solidFill>
                  <a:schemeClr val="tx1"/>
                </a:solidFill>
                <a:latin typeface="Times" pitchFamily="96" charset="0"/>
              </a:defRPr>
            </a:lvl5pPr>
            <a:lvl6pPr marL="2514600" indent="-228600" eaLnBrk="0" fontAlgn="base" hangingPunct="0">
              <a:spcBef>
                <a:spcPct val="20000"/>
              </a:spcBef>
              <a:spcAft>
                <a:spcPct val="0"/>
              </a:spcAft>
              <a:buChar char="»"/>
              <a:defRPr sz="2000">
                <a:solidFill>
                  <a:schemeClr val="tx1"/>
                </a:solidFill>
                <a:latin typeface="Times" pitchFamily="96" charset="0"/>
              </a:defRPr>
            </a:lvl6pPr>
            <a:lvl7pPr marL="2971800" indent="-228600" eaLnBrk="0" fontAlgn="base" hangingPunct="0">
              <a:spcBef>
                <a:spcPct val="20000"/>
              </a:spcBef>
              <a:spcAft>
                <a:spcPct val="0"/>
              </a:spcAft>
              <a:buChar char="»"/>
              <a:defRPr sz="2000">
                <a:solidFill>
                  <a:schemeClr val="tx1"/>
                </a:solidFill>
                <a:latin typeface="Times" pitchFamily="96" charset="0"/>
              </a:defRPr>
            </a:lvl7pPr>
            <a:lvl8pPr marL="3429000" indent="-228600" eaLnBrk="0" fontAlgn="base" hangingPunct="0">
              <a:spcBef>
                <a:spcPct val="20000"/>
              </a:spcBef>
              <a:spcAft>
                <a:spcPct val="0"/>
              </a:spcAft>
              <a:buChar char="»"/>
              <a:defRPr sz="2000">
                <a:solidFill>
                  <a:schemeClr val="tx1"/>
                </a:solidFill>
                <a:latin typeface="Times" pitchFamily="96" charset="0"/>
              </a:defRPr>
            </a:lvl8pPr>
            <a:lvl9pPr marL="3886200" indent="-228600" eaLnBrk="0" fontAlgn="base" hangingPunct="0">
              <a:spcBef>
                <a:spcPct val="20000"/>
              </a:spcBef>
              <a:spcAft>
                <a:spcPct val="0"/>
              </a:spcAft>
              <a:buChar char="»"/>
              <a:defRPr sz="2000">
                <a:solidFill>
                  <a:schemeClr val="tx1"/>
                </a:solidFill>
                <a:latin typeface="Times" pitchFamily="96" charset="0"/>
              </a:defRPr>
            </a:lvl9pPr>
          </a:lstStyle>
          <a:p>
            <a:pPr eaLnBrk="1" hangingPunct="1">
              <a:spcBef>
                <a:spcPct val="0"/>
              </a:spcBef>
              <a:buFontTx/>
              <a:buNone/>
            </a:pPr>
            <a:r>
              <a:rPr lang="en-US" altLang="en-US" sz="2400">
                <a:latin typeface="Comic Sans MS" pitchFamily="66" charset="0"/>
                <a:cs typeface="Times New Roman" pitchFamily="18" charset="0"/>
              </a:rPr>
              <a:t>Healthy donor</a:t>
            </a:r>
          </a:p>
        </p:txBody>
      </p:sp>
      <p:graphicFrame>
        <p:nvGraphicFramePr>
          <p:cNvPr id="40963" name="Object 5"/>
          <p:cNvGraphicFramePr>
            <a:graphicFrameLocks noChangeAspect="1"/>
          </p:cNvGraphicFramePr>
          <p:nvPr/>
        </p:nvGraphicFramePr>
        <p:xfrm>
          <a:off x="0" y="1409700"/>
          <a:ext cx="2952750" cy="2290763"/>
        </p:xfrm>
        <a:graphic>
          <a:graphicData uri="http://schemas.openxmlformats.org/presentationml/2006/ole">
            <p:oleObj spid="_x0000_s2080" name="Image" r:id="rId4" imgW="4047409" imgH="3120894" progId="">
              <p:embed/>
            </p:oleObj>
          </a:graphicData>
        </a:graphic>
      </p:graphicFrame>
      <p:sp>
        <p:nvSpPr>
          <p:cNvPr id="40964" name="Rectangle 6"/>
          <p:cNvSpPr>
            <a:spLocks noChangeArrowheads="1"/>
          </p:cNvSpPr>
          <p:nvPr/>
        </p:nvSpPr>
        <p:spPr bwMode="auto">
          <a:xfrm>
            <a:off x="5715000" y="838200"/>
            <a:ext cx="990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Times" pitchFamily="96" charset="0"/>
              </a:defRPr>
            </a:lvl1pPr>
            <a:lvl2pPr marL="742950" indent="-285750" algn="l">
              <a:spcBef>
                <a:spcPct val="20000"/>
              </a:spcBef>
              <a:buChar char="–"/>
              <a:defRPr sz="2800">
                <a:solidFill>
                  <a:schemeClr val="tx1"/>
                </a:solidFill>
                <a:latin typeface="Times" pitchFamily="96" charset="0"/>
              </a:defRPr>
            </a:lvl2pPr>
            <a:lvl3pPr marL="1143000" indent="-228600" algn="l">
              <a:spcBef>
                <a:spcPct val="20000"/>
              </a:spcBef>
              <a:buChar char="•"/>
              <a:defRPr sz="2400">
                <a:solidFill>
                  <a:schemeClr val="tx1"/>
                </a:solidFill>
                <a:latin typeface="Times" pitchFamily="96" charset="0"/>
              </a:defRPr>
            </a:lvl3pPr>
            <a:lvl4pPr marL="1600200" indent="-228600" algn="l">
              <a:spcBef>
                <a:spcPct val="20000"/>
              </a:spcBef>
              <a:buChar char="–"/>
              <a:defRPr sz="2000">
                <a:solidFill>
                  <a:schemeClr val="tx1"/>
                </a:solidFill>
                <a:latin typeface="Times" pitchFamily="96" charset="0"/>
              </a:defRPr>
            </a:lvl4pPr>
            <a:lvl5pPr marL="2057400" indent="-228600" algn="l">
              <a:spcBef>
                <a:spcPct val="20000"/>
              </a:spcBef>
              <a:buChar char="»"/>
              <a:defRPr sz="2000">
                <a:solidFill>
                  <a:schemeClr val="tx1"/>
                </a:solidFill>
                <a:latin typeface="Times" pitchFamily="96" charset="0"/>
              </a:defRPr>
            </a:lvl5pPr>
            <a:lvl6pPr marL="2514600" indent="-228600" eaLnBrk="0" fontAlgn="base" hangingPunct="0">
              <a:spcBef>
                <a:spcPct val="20000"/>
              </a:spcBef>
              <a:spcAft>
                <a:spcPct val="0"/>
              </a:spcAft>
              <a:buChar char="»"/>
              <a:defRPr sz="2000">
                <a:solidFill>
                  <a:schemeClr val="tx1"/>
                </a:solidFill>
                <a:latin typeface="Times" pitchFamily="96" charset="0"/>
              </a:defRPr>
            </a:lvl6pPr>
            <a:lvl7pPr marL="2971800" indent="-228600" eaLnBrk="0" fontAlgn="base" hangingPunct="0">
              <a:spcBef>
                <a:spcPct val="20000"/>
              </a:spcBef>
              <a:spcAft>
                <a:spcPct val="0"/>
              </a:spcAft>
              <a:buChar char="»"/>
              <a:defRPr sz="2000">
                <a:solidFill>
                  <a:schemeClr val="tx1"/>
                </a:solidFill>
                <a:latin typeface="Times" pitchFamily="96" charset="0"/>
              </a:defRPr>
            </a:lvl7pPr>
            <a:lvl8pPr marL="3429000" indent="-228600" eaLnBrk="0" fontAlgn="base" hangingPunct="0">
              <a:spcBef>
                <a:spcPct val="20000"/>
              </a:spcBef>
              <a:spcAft>
                <a:spcPct val="0"/>
              </a:spcAft>
              <a:buChar char="»"/>
              <a:defRPr sz="2000">
                <a:solidFill>
                  <a:schemeClr val="tx1"/>
                </a:solidFill>
                <a:latin typeface="Times" pitchFamily="96" charset="0"/>
              </a:defRPr>
            </a:lvl8pPr>
            <a:lvl9pPr marL="3886200" indent="-228600" eaLnBrk="0" fontAlgn="base" hangingPunct="0">
              <a:spcBef>
                <a:spcPct val="20000"/>
              </a:spcBef>
              <a:spcAft>
                <a:spcPct val="0"/>
              </a:spcAft>
              <a:buChar char="»"/>
              <a:defRPr sz="2000">
                <a:solidFill>
                  <a:schemeClr val="tx1"/>
                </a:solidFill>
                <a:latin typeface="Times" pitchFamily="96" charset="0"/>
              </a:defRPr>
            </a:lvl9pPr>
          </a:lstStyle>
          <a:p>
            <a:pPr algn="ctr">
              <a:spcBef>
                <a:spcPct val="0"/>
              </a:spcBef>
              <a:buFontTx/>
              <a:buNone/>
            </a:pPr>
            <a:endParaRPr lang="en-US" altLang="en-US" sz="2000">
              <a:latin typeface="Rockwell" pitchFamily="18" charset="0"/>
            </a:endParaRPr>
          </a:p>
        </p:txBody>
      </p:sp>
      <p:graphicFrame>
        <p:nvGraphicFramePr>
          <p:cNvPr id="40965" name="Object 7"/>
          <p:cNvGraphicFramePr>
            <a:graphicFrameLocks noChangeAspect="1"/>
          </p:cNvGraphicFramePr>
          <p:nvPr/>
        </p:nvGraphicFramePr>
        <p:xfrm>
          <a:off x="3276600" y="1371600"/>
          <a:ext cx="5029200" cy="2155825"/>
        </p:xfrm>
        <a:graphic>
          <a:graphicData uri="http://schemas.openxmlformats.org/presentationml/2006/ole">
            <p:oleObj spid="_x0000_s2081" name="Photo Editor Photo" r:id="rId5" imgW="9678751" imgH="12095238" progId="">
              <p:embed/>
            </p:oleObj>
          </a:graphicData>
        </a:graphic>
      </p:graphicFrame>
      <p:sp>
        <p:nvSpPr>
          <p:cNvPr id="40966" name="Rectangle 8"/>
          <p:cNvSpPr>
            <a:spLocks noChangeArrowheads="1"/>
          </p:cNvSpPr>
          <p:nvPr/>
        </p:nvSpPr>
        <p:spPr bwMode="auto">
          <a:xfrm>
            <a:off x="3581400" y="998538"/>
            <a:ext cx="17303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pitchFamily="96" charset="0"/>
              </a:defRPr>
            </a:lvl1pPr>
            <a:lvl2pPr marL="742950" indent="-285750" algn="l">
              <a:spcBef>
                <a:spcPct val="20000"/>
              </a:spcBef>
              <a:buChar char="–"/>
              <a:defRPr sz="2800">
                <a:solidFill>
                  <a:schemeClr val="tx1"/>
                </a:solidFill>
                <a:latin typeface="Times" pitchFamily="96" charset="0"/>
              </a:defRPr>
            </a:lvl2pPr>
            <a:lvl3pPr marL="1143000" indent="-228600" algn="l">
              <a:spcBef>
                <a:spcPct val="20000"/>
              </a:spcBef>
              <a:buChar char="•"/>
              <a:defRPr sz="2400">
                <a:solidFill>
                  <a:schemeClr val="tx1"/>
                </a:solidFill>
                <a:latin typeface="Times" pitchFamily="96" charset="0"/>
              </a:defRPr>
            </a:lvl3pPr>
            <a:lvl4pPr marL="1600200" indent="-228600" algn="l">
              <a:spcBef>
                <a:spcPct val="20000"/>
              </a:spcBef>
              <a:buChar char="–"/>
              <a:defRPr sz="2000">
                <a:solidFill>
                  <a:schemeClr val="tx1"/>
                </a:solidFill>
                <a:latin typeface="Times" pitchFamily="96" charset="0"/>
              </a:defRPr>
            </a:lvl4pPr>
            <a:lvl5pPr marL="2057400" indent="-228600" algn="l">
              <a:spcBef>
                <a:spcPct val="20000"/>
              </a:spcBef>
              <a:buChar char="»"/>
              <a:defRPr sz="2000">
                <a:solidFill>
                  <a:schemeClr val="tx1"/>
                </a:solidFill>
                <a:latin typeface="Times" pitchFamily="96" charset="0"/>
              </a:defRPr>
            </a:lvl5pPr>
            <a:lvl6pPr marL="2514600" indent="-228600" eaLnBrk="0" fontAlgn="base" hangingPunct="0">
              <a:spcBef>
                <a:spcPct val="20000"/>
              </a:spcBef>
              <a:spcAft>
                <a:spcPct val="0"/>
              </a:spcAft>
              <a:buChar char="»"/>
              <a:defRPr sz="2000">
                <a:solidFill>
                  <a:schemeClr val="tx1"/>
                </a:solidFill>
                <a:latin typeface="Times" pitchFamily="96" charset="0"/>
              </a:defRPr>
            </a:lvl6pPr>
            <a:lvl7pPr marL="2971800" indent="-228600" eaLnBrk="0" fontAlgn="base" hangingPunct="0">
              <a:spcBef>
                <a:spcPct val="20000"/>
              </a:spcBef>
              <a:spcAft>
                <a:spcPct val="0"/>
              </a:spcAft>
              <a:buChar char="»"/>
              <a:defRPr sz="2000">
                <a:solidFill>
                  <a:schemeClr val="tx1"/>
                </a:solidFill>
                <a:latin typeface="Times" pitchFamily="96" charset="0"/>
              </a:defRPr>
            </a:lvl7pPr>
            <a:lvl8pPr marL="3429000" indent="-228600" eaLnBrk="0" fontAlgn="base" hangingPunct="0">
              <a:spcBef>
                <a:spcPct val="20000"/>
              </a:spcBef>
              <a:spcAft>
                <a:spcPct val="0"/>
              </a:spcAft>
              <a:buChar char="»"/>
              <a:defRPr sz="2000">
                <a:solidFill>
                  <a:schemeClr val="tx1"/>
                </a:solidFill>
                <a:latin typeface="Times" pitchFamily="96" charset="0"/>
              </a:defRPr>
            </a:lvl8pPr>
            <a:lvl9pPr marL="3886200" indent="-228600" eaLnBrk="0" fontAlgn="base" hangingPunct="0">
              <a:spcBef>
                <a:spcPct val="20000"/>
              </a:spcBef>
              <a:spcAft>
                <a:spcPct val="0"/>
              </a:spcAft>
              <a:buChar char="»"/>
              <a:defRPr sz="2000">
                <a:solidFill>
                  <a:schemeClr val="tx1"/>
                </a:solidFill>
                <a:latin typeface="Times" pitchFamily="96" charset="0"/>
              </a:defRPr>
            </a:lvl9pPr>
          </a:lstStyle>
          <a:p>
            <a:pPr>
              <a:spcBef>
                <a:spcPct val="0"/>
              </a:spcBef>
              <a:buFontTx/>
              <a:buNone/>
            </a:pPr>
            <a:r>
              <a:rPr lang="en-US" altLang="en-US" sz="2400">
                <a:latin typeface="Comic Sans MS" pitchFamily="66" charset="0"/>
              </a:rPr>
              <a:t>Pre-B ALL</a:t>
            </a:r>
          </a:p>
        </p:txBody>
      </p:sp>
      <p:sp>
        <p:nvSpPr>
          <p:cNvPr id="40967" name="Text Box 9"/>
          <p:cNvSpPr txBox="1">
            <a:spLocks noChangeArrowheads="1"/>
          </p:cNvSpPr>
          <p:nvPr/>
        </p:nvSpPr>
        <p:spPr bwMode="auto">
          <a:xfrm>
            <a:off x="6605588" y="957263"/>
            <a:ext cx="11414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pitchFamily="96" charset="0"/>
              </a:defRPr>
            </a:lvl1pPr>
            <a:lvl2pPr marL="742950" indent="-285750" algn="l">
              <a:spcBef>
                <a:spcPct val="20000"/>
              </a:spcBef>
              <a:buChar char="–"/>
              <a:defRPr sz="2800">
                <a:solidFill>
                  <a:schemeClr val="tx1"/>
                </a:solidFill>
                <a:latin typeface="Times" pitchFamily="96" charset="0"/>
              </a:defRPr>
            </a:lvl2pPr>
            <a:lvl3pPr marL="1143000" indent="-228600" algn="l">
              <a:spcBef>
                <a:spcPct val="20000"/>
              </a:spcBef>
              <a:buChar char="•"/>
              <a:defRPr sz="2400">
                <a:solidFill>
                  <a:schemeClr val="tx1"/>
                </a:solidFill>
                <a:latin typeface="Times" pitchFamily="96" charset="0"/>
              </a:defRPr>
            </a:lvl3pPr>
            <a:lvl4pPr marL="1600200" indent="-228600" algn="l">
              <a:spcBef>
                <a:spcPct val="20000"/>
              </a:spcBef>
              <a:buChar char="–"/>
              <a:defRPr sz="2000">
                <a:solidFill>
                  <a:schemeClr val="tx1"/>
                </a:solidFill>
                <a:latin typeface="Times" pitchFamily="96" charset="0"/>
              </a:defRPr>
            </a:lvl4pPr>
            <a:lvl5pPr marL="2057400" indent="-228600" algn="l">
              <a:spcBef>
                <a:spcPct val="20000"/>
              </a:spcBef>
              <a:buChar char="»"/>
              <a:defRPr sz="2000">
                <a:solidFill>
                  <a:schemeClr val="tx1"/>
                </a:solidFill>
                <a:latin typeface="Times" pitchFamily="96" charset="0"/>
              </a:defRPr>
            </a:lvl5pPr>
            <a:lvl6pPr marL="2514600" indent="-228600" eaLnBrk="0" fontAlgn="base" hangingPunct="0">
              <a:spcBef>
                <a:spcPct val="20000"/>
              </a:spcBef>
              <a:spcAft>
                <a:spcPct val="0"/>
              </a:spcAft>
              <a:buChar char="»"/>
              <a:defRPr sz="2000">
                <a:solidFill>
                  <a:schemeClr val="tx1"/>
                </a:solidFill>
                <a:latin typeface="Times" pitchFamily="96" charset="0"/>
              </a:defRPr>
            </a:lvl6pPr>
            <a:lvl7pPr marL="2971800" indent="-228600" eaLnBrk="0" fontAlgn="base" hangingPunct="0">
              <a:spcBef>
                <a:spcPct val="20000"/>
              </a:spcBef>
              <a:spcAft>
                <a:spcPct val="0"/>
              </a:spcAft>
              <a:buChar char="»"/>
              <a:defRPr sz="2000">
                <a:solidFill>
                  <a:schemeClr val="tx1"/>
                </a:solidFill>
                <a:latin typeface="Times" pitchFamily="96" charset="0"/>
              </a:defRPr>
            </a:lvl7pPr>
            <a:lvl8pPr marL="3429000" indent="-228600" eaLnBrk="0" fontAlgn="base" hangingPunct="0">
              <a:spcBef>
                <a:spcPct val="20000"/>
              </a:spcBef>
              <a:spcAft>
                <a:spcPct val="0"/>
              </a:spcAft>
              <a:buChar char="»"/>
              <a:defRPr sz="2000">
                <a:solidFill>
                  <a:schemeClr val="tx1"/>
                </a:solidFill>
                <a:latin typeface="Times" pitchFamily="96" charset="0"/>
              </a:defRPr>
            </a:lvl8pPr>
            <a:lvl9pPr marL="3886200" indent="-228600" eaLnBrk="0" fontAlgn="base" hangingPunct="0">
              <a:spcBef>
                <a:spcPct val="20000"/>
              </a:spcBef>
              <a:spcAft>
                <a:spcPct val="0"/>
              </a:spcAft>
              <a:buChar char="»"/>
              <a:defRPr sz="2000">
                <a:solidFill>
                  <a:schemeClr val="tx1"/>
                </a:solidFill>
                <a:latin typeface="Times" pitchFamily="96" charset="0"/>
              </a:defRPr>
            </a:lvl9pPr>
          </a:lstStyle>
          <a:p>
            <a:pPr>
              <a:spcBef>
                <a:spcPct val="0"/>
              </a:spcBef>
              <a:buFontTx/>
              <a:buNone/>
            </a:pPr>
            <a:r>
              <a:rPr lang="en-US" altLang="en-US" sz="2400">
                <a:latin typeface="Comic Sans MS" pitchFamily="66" charset="0"/>
              </a:rPr>
              <a:t>T-ALL</a:t>
            </a:r>
          </a:p>
        </p:txBody>
      </p:sp>
      <p:sp>
        <p:nvSpPr>
          <p:cNvPr id="40968" name="Rectangle 10"/>
          <p:cNvSpPr>
            <a:spLocks noChangeArrowheads="1"/>
          </p:cNvSpPr>
          <p:nvPr/>
        </p:nvSpPr>
        <p:spPr bwMode="auto">
          <a:xfrm>
            <a:off x="2590800" y="3810000"/>
            <a:ext cx="457200" cy="228600"/>
          </a:xfrm>
          <a:prstGeom prst="rect">
            <a:avLst/>
          </a:prstGeom>
          <a:solidFill>
            <a:schemeClr val="bg1"/>
          </a:solidFill>
          <a:ln w="9525">
            <a:solidFill>
              <a:schemeClr val="bg1"/>
            </a:solidFill>
            <a:miter lim="800000"/>
            <a:headEnd/>
            <a:tailEnd/>
          </a:ln>
        </p:spPr>
        <p:txBody>
          <a:bodyPr wrap="none" anchor="ctr"/>
          <a:lstStyle>
            <a:lvl1pPr algn="l">
              <a:spcBef>
                <a:spcPct val="20000"/>
              </a:spcBef>
              <a:buChar char="•"/>
              <a:defRPr sz="3200">
                <a:solidFill>
                  <a:schemeClr val="tx1"/>
                </a:solidFill>
                <a:latin typeface="Times" pitchFamily="96" charset="0"/>
              </a:defRPr>
            </a:lvl1pPr>
            <a:lvl2pPr marL="742950" indent="-285750" algn="l">
              <a:spcBef>
                <a:spcPct val="20000"/>
              </a:spcBef>
              <a:buChar char="–"/>
              <a:defRPr sz="2800">
                <a:solidFill>
                  <a:schemeClr val="tx1"/>
                </a:solidFill>
                <a:latin typeface="Times" pitchFamily="96" charset="0"/>
              </a:defRPr>
            </a:lvl2pPr>
            <a:lvl3pPr marL="1143000" indent="-228600" algn="l">
              <a:spcBef>
                <a:spcPct val="20000"/>
              </a:spcBef>
              <a:buChar char="•"/>
              <a:defRPr sz="2400">
                <a:solidFill>
                  <a:schemeClr val="tx1"/>
                </a:solidFill>
                <a:latin typeface="Times" pitchFamily="96" charset="0"/>
              </a:defRPr>
            </a:lvl3pPr>
            <a:lvl4pPr marL="1600200" indent="-228600" algn="l">
              <a:spcBef>
                <a:spcPct val="20000"/>
              </a:spcBef>
              <a:buChar char="–"/>
              <a:defRPr sz="2000">
                <a:solidFill>
                  <a:schemeClr val="tx1"/>
                </a:solidFill>
                <a:latin typeface="Times" pitchFamily="96" charset="0"/>
              </a:defRPr>
            </a:lvl4pPr>
            <a:lvl5pPr marL="2057400" indent="-228600" algn="l">
              <a:spcBef>
                <a:spcPct val="20000"/>
              </a:spcBef>
              <a:buChar char="»"/>
              <a:defRPr sz="2000">
                <a:solidFill>
                  <a:schemeClr val="tx1"/>
                </a:solidFill>
                <a:latin typeface="Times" pitchFamily="96" charset="0"/>
              </a:defRPr>
            </a:lvl5pPr>
            <a:lvl6pPr marL="2514600" indent="-228600" eaLnBrk="0" fontAlgn="base" hangingPunct="0">
              <a:spcBef>
                <a:spcPct val="20000"/>
              </a:spcBef>
              <a:spcAft>
                <a:spcPct val="0"/>
              </a:spcAft>
              <a:buChar char="»"/>
              <a:defRPr sz="2000">
                <a:solidFill>
                  <a:schemeClr val="tx1"/>
                </a:solidFill>
                <a:latin typeface="Times" pitchFamily="96" charset="0"/>
              </a:defRPr>
            </a:lvl6pPr>
            <a:lvl7pPr marL="2971800" indent="-228600" eaLnBrk="0" fontAlgn="base" hangingPunct="0">
              <a:spcBef>
                <a:spcPct val="20000"/>
              </a:spcBef>
              <a:spcAft>
                <a:spcPct val="0"/>
              </a:spcAft>
              <a:buChar char="»"/>
              <a:defRPr sz="2000">
                <a:solidFill>
                  <a:schemeClr val="tx1"/>
                </a:solidFill>
                <a:latin typeface="Times" pitchFamily="96" charset="0"/>
              </a:defRPr>
            </a:lvl7pPr>
            <a:lvl8pPr marL="3429000" indent="-228600" eaLnBrk="0" fontAlgn="base" hangingPunct="0">
              <a:spcBef>
                <a:spcPct val="20000"/>
              </a:spcBef>
              <a:spcAft>
                <a:spcPct val="0"/>
              </a:spcAft>
              <a:buChar char="»"/>
              <a:defRPr sz="2000">
                <a:solidFill>
                  <a:schemeClr val="tx1"/>
                </a:solidFill>
                <a:latin typeface="Times" pitchFamily="96" charset="0"/>
              </a:defRPr>
            </a:lvl8pPr>
            <a:lvl9pPr marL="3886200" indent="-228600" eaLnBrk="0" fontAlgn="base" hangingPunct="0">
              <a:spcBef>
                <a:spcPct val="20000"/>
              </a:spcBef>
              <a:spcAft>
                <a:spcPct val="0"/>
              </a:spcAft>
              <a:buChar char="»"/>
              <a:defRPr sz="2000">
                <a:solidFill>
                  <a:schemeClr val="tx1"/>
                </a:solidFill>
                <a:latin typeface="Times" pitchFamily="96" charset="0"/>
              </a:defRPr>
            </a:lvl9pPr>
          </a:lstStyle>
          <a:p>
            <a:pPr algn="ctr">
              <a:spcBef>
                <a:spcPct val="0"/>
              </a:spcBef>
              <a:buFontTx/>
              <a:buNone/>
            </a:pPr>
            <a:endParaRPr lang="en-US" altLang="en-US" sz="2000">
              <a:latin typeface="Rockwell" pitchFamily="18" charset="0"/>
            </a:endParaRPr>
          </a:p>
        </p:txBody>
      </p:sp>
      <p:graphicFrame>
        <p:nvGraphicFramePr>
          <p:cNvPr id="40969" name="Object 11"/>
          <p:cNvGraphicFramePr>
            <a:graphicFrameLocks noChangeAspect="1"/>
          </p:cNvGraphicFramePr>
          <p:nvPr/>
        </p:nvGraphicFramePr>
        <p:xfrm>
          <a:off x="1676400" y="3940175"/>
          <a:ext cx="3352800" cy="2917825"/>
        </p:xfrm>
        <a:graphic>
          <a:graphicData uri="http://schemas.openxmlformats.org/presentationml/2006/ole">
            <p:oleObj spid="_x0000_s2082" name="Image" r:id="rId6" imgW="2733830" imgH="2377445" progId="">
              <p:embed/>
            </p:oleObj>
          </a:graphicData>
        </a:graphic>
      </p:graphicFrame>
      <p:sp>
        <p:nvSpPr>
          <p:cNvPr id="40970" name="Text Box 12"/>
          <p:cNvSpPr txBox="1">
            <a:spLocks noChangeArrowheads="1"/>
          </p:cNvSpPr>
          <p:nvPr/>
        </p:nvSpPr>
        <p:spPr bwMode="auto">
          <a:xfrm>
            <a:off x="1219200" y="304800"/>
            <a:ext cx="6781800" cy="46672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l">
              <a:spcBef>
                <a:spcPct val="20000"/>
              </a:spcBef>
              <a:buChar char="•"/>
              <a:defRPr sz="3200">
                <a:solidFill>
                  <a:schemeClr val="tx1"/>
                </a:solidFill>
                <a:latin typeface="Times" pitchFamily="96" charset="0"/>
              </a:defRPr>
            </a:lvl1pPr>
            <a:lvl2pPr marL="742950" indent="-285750" algn="l">
              <a:spcBef>
                <a:spcPct val="20000"/>
              </a:spcBef>
              <a:buChar char="–"/>
              <a:defRPr sz="2800">
                <a:solidFill>
                  <a:schemeClr val="tx1"/>
                </a:solidFill>
                <a:latin typeface="Times" pitchFamily="96" charset="0"/>
              </a:defRPr>
            </a:lvl2pPr>
            <a:lvl3pPr marL="1143000" indent="-228600" algn="l">
              <a:spcBef>
                <a:spcPct val="20000"/>
              </a:spcBef>
              <a:buChar char="•"/>
              <a:defRPr sz="2400">
                <a:solidFill>
                  <a:schemeClr val="tx1"/>
                </a:solidFill>
                <a:latin typeface="Times" pitchFamily="96" charset="0"/>
              </a:defRPr>
            </a:lvl3pPr>
            <a:lvl4pPr marL="1600200" indent="-228600" algn="l">
              <a:spcBef>
                <a:spcPct val="20000"/>
              </a:spcBef>
              <a:buChar char="–"/>
              <a:defRPr sz="2000">
                <a:solidFill>
                  <a:schemeClr val="tx1"/>
                </a:solidFill>
                <a:latin typeface="Times" pitchFamily="96" charset="0"/>
              </a:defRPr>
            </a:lvl4pPr>
            <a:lvl5pPr marL="2057400" indent="-228600" algn="l">
              <a:spcBef>
                <a:spcPct val="20000"/>
              </a:spcBef>
              <a:buChar char="»"/>
              <a:defRPr sz="2000">
                <a:solidFill>
                  <a:schemeClr val="tx1"/>
                </a:solidFill>
                <a:latin typeface="Times" pitchFamily="96" charset="0"/>
              </a:defRPr>
            </a:lvl5pPr>
            <a:lvl6pPr marL="2514600" indent="-228600" eaLnBrk="0" fontAlgn="base" hangingPunct="0">
              <a:spcBef>
                <a:spcPct val="20000"/>
              </a:spcBef>
              <a:spcAft>
                <a:spcPct val="0"/>
              </a:spcAft>
              <a:buChar char="»"/>
              <a:defRPr sz="2000">
                <a:solidFill>
                  <a:schemeClr val="tx1"/>
                </a:solidFill>
                <a:latin typeface="Times" pitchFamily="96" charset="0"/>
              </a:defRPr>
            </a:lvl6pPr>
            <a:lvl7pPr marL="2971800" indent="-228600" eaLnBrk="0" fontAlgn="base" hangingPunct="0">
              <a:spcBef>
                <a:spcPct val="20000"/>
              </a:spcBef>
              <a:spcAft>
                <a:spcPct val="0"/>
              </a:spcAft>
              <a:buChar char="»"/>
              <a:defRPr sz="2000">
                <a:solidFill>
                  <a:schemeClr val="tx1"/>
                </a:solidFill>
                <a:latin typeface="Times" pitchFamily="96" charset="0"/>
              </a:defRPr>
            </a:lvl7pPr>
            <a:lvl8pPr marL="3429000" indent="-228600" eaLnBrk="0" fontAlgn="base" hangingPunct="0">
              <a:spcBef>
                <a:spcPct val="20000"/>
              </a:spcBef>
              <a:spcAft>
                <a:spcPct val="0"/>
              </a:spcAft>
              <a:buChar char="»"/>
              <a:defRPr sz="2000">
                <a:solidFill>
                  <a:schemeClr val="tx1"/>
                </a:solidFill>
                <a:latin typeface="Times" pitchFamily="96" charset="0"/>
              </a:defRPr>
            </a:lvl8pPr>
            <a:lvl9pPr marL="3886200" indent="-228600" eaLnBrk="0" fontAlgn="base" hangingPunct="0">
              <a:spcBef>
                <a:spcPct val="20000"/>
              </a:spcBef>
              <a:spcAft>
                <a:spcPct val="0"/>
              </a:spcAft>
              <a:buChar char="»"/>
              <a:defRPr sz="2000">
                <a:solidFill>
                  <a:schemeClr val="tx1"/>
                </a:solidFill>
                <a:latin typeface="Times" pitchFamily="96" charset="0"/>
              </a:defRPr>
            </a:lvl9pPr>
          </a:lstStyle>
          <a:p>
            <a:pPr algn="ctr">
              <a:spcBef>
                <a:spcPct val="0"/>
              </a:spcBef>
              <a:buFontTx/>
              <a:buNone/>
            </a:pPr>
            <a:r>
              <a:rPr lang="en-US" altLang="en-US" sz="2400" b="1" dirty="0">
                <a:latin typeface="Calibri" pitchFamily="34" charset="0"/>
              </a:rPr>
              <a:t>ARTS protein is lost in 75% of ALL patients</a:t>
            </a:r>
          </a:p>
        </p:txBody>
      </p:sp>
      <p:sp>
        <p:nvSpPr>
          <p:cNvPr id="40971" name="Text Box 13"/>
          <p:cNvSpPr txBox="1">
            <a:spLocks noChangeArrowheads="1"/>
          </p:cNvSpPr>
          <p:nvPr/>
        </p:nvSpPr>
        <p:spPr bwMode="auto">
          <a:xfrm>
            <a:off x="5332413" y="6461125"/>
            <a:ext cx="37512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pitchFamily="96" charset="0"/>
              </a:defRPr>
            </a:lvl1pPr>
            <a:lvl2pPr marL="742950" indent="-285750" algn="l">
              <a:spcBef>
                <a:spcPct val="20000"/>
              </a:spcBef>
              <a:buChar char="–"/>
              <a:defRPr sz="2800">
                <a:solidFill>
                  <a:schemeClr val="tx1"/>
                </a:solidFill>
                <a:latin typeface="Times" pitchFamily="96" charset="0"/>
              </a:defRPr>
            </a:lvl2pPr>
            <a:lvl3pPr marL="1143000" indent="-228600" algn="l">
              <a:spcBef>
                <a:spcPct val="20000"/>
              </a:spcBef>
              <a:buChar char="•"/>
              <a:defRPr sz="2400">
                <a:solidFill>
                  <a:schemeClr val="tx1"/>
                </a:solidFill>
                <a:latin typeface="Times" pitchFamily="96" charset="0"/>
              </a:defRPr>
            </a:lvl3pPr>
            <a:lvl4pPr marL="1600200" indent="-228600" algn="l">
              <a:spcBef>
                <a:spcPct val="20000"/>
              </a:spcBef>
              <a:buChar char="–"/>
              <a:defRPr sz="2000">
                <a:solidFill>
                  <a:schemeClr val="tx1"/>
                </a:solidFill>
                <a:latin typeface="Times" pitchFamily="96" charset="0"/>
              </a:defRPr>
            </a:lvl4pPr>
            <a:lvl5pPr marL="2057400" indent="-228600" algn="l">
              <a:spcBef>
                <a:spcPct val="20000"/>
              </a:spcBef>
              <a:buChar char="»"/>
              <a:defRPr sz="2000">
                <a:solidFill>
                  <a:schemeClr val="tx1"/>
                </a:solidFill>
                <a:latin typeface="Times" pitchFamily="96" charset="0"/>
              </a:defRPr>
            </a:lvl5pPr>
            <a:lvl6pPr marL="2514600" indent="-228600" eaLnBrk="0" fontAlgn="base" hangingPunct="0">
              <a:spcBef>
                <a:spcPct val="20000"/>
              </a:spcBef>
              <a:spcAft>
                <a:spcPct val="0"/>
              </a:spcAft>
              <a:buChar char="»"/>
              <a:defRPr sz="2000">
                <a:solidFill>
                  <a:schemeClr val="tx1"/>
                </a:solidFill>
                <a:latin typeface="Times" pitchFamily="96" charset="0"/>
              </a:defRPr>
            </a:lvl6pPr>
            <a:lvl7pPr marL="2971800" indent="-228600" eaLnBrk="0" fontAlgn="base" hangingPunct="0">
              <a:spcBef>
                <a:spcPct val="20000"/>
              </a:spcBef>
              <a:spcAft>
                <a:spcPct val="0"/>
              </a:spcAft>
              <a:buChar char="»"/>
              <a:defRPr sz="2000">
                <a:solidFill>
                  <a:schemeClr val="tx1"/>
                </a:solidFill>
                <a:latin typeface="Times" pitchFamily="96" charset="0"/>
              </a:defRPr>
            </a:lvl7pPr>
            <a:lvl8pPr marL="3429000" indent="-228600" eaLnBrk="0" fontAlgn="base" hangingPunct="0">
              <a:spcBef>
                <a:spcPct val="20000"/>
              </a:spcBef>
              <a:spcAft>
                <a:spcPct val="0"/>
              </a:spcAft>
              <a:buChar char="»"/>
              <a:defRPr sz="2000">
                <a:solidFill>
                  <a:schemeClr val="tx1"/>
                </a:solidFill>
                <a:latin typeface="Times" pitchFamily="96" charset="0"/>
              </a:defRPr>
            </a:lvl8pPr>
            <a:lvl9pPr marL="3886200" indent="-228600" eaLnBrk="0" fontAlgn="base" hangingPunct="0">
              <a:spcBef>
                <a:spcPct val="20000"/>
              </a:spcBef>
              <a:spcAft>
                <a:spcPct val="0"/>
              </a:spcAft>
              <a:buChar char="»"/>
              <a:defRPr sz="2000">
                <a:solidFill>
                  <a:schemeClr val="tx1"/>
                </a:solidFill>
                <a:latin typeface="Times" pitchFamily="96" charset="0"/>
              </a:defRPr>
            </a:lvl9pPr>
          </a:lstStyle>
          <a:p>
            <a:pPr algn="ctr">
              <a:spcBef>
                <a:spcPct val="0"/>
              </a:spcBef>
              <a:buFontTx/>
              <a:buNone/>
            </a:pPr>
            <a:r>
              <a:rPr lang="en-US" altLang="en-US" sz="2000">
                <a:latin typeface="Arial" pitchFamily="34" charset="0"/>
              </a:rPr>
              <a:t>Elhasid et al, Oncogene, 2004</a:t>
            </a:r>
          </a:p>
        </p:txBody>
      </p:sp>
    </p:spTree>
    <p:extLst>
      <p:ext uri="{BB962C8B-B14F-4D97-AF65-F5344CB8AC3E}">
        <p14:creationId xmlns:p14="http://schemas.microsoft.com/office/powerpoint/2010/main" xmlns="" val="301981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2"/>
          <p:cNvGraphicFramePr>
            <a:graphicFrameLocks noChangeAspect="1"/>
          </p:cNvGraphicFramePr>
          <p:nvPr/>
        </p:nvGraphicFramePr>
        <p:xfrm>
          <a:off x="0" y="1647825"/>
          <a:ext cx="9144000" cy="4403725"/>
        </p:xfrm>
        <a:graphic>
          <a:graphicData uri="http://schemas.openxmlformats.org/presentationml/2006/ole">
            <p:oleObj spid="_x0000_s3084" name="Document" r:id="rId4" imgW="5486198" imgH="2641503" progId="Word.Document.12">
              <p:link updateAutomatic="1"/>
            </p:oleObj>
          </a:graphicData>
        </a:graphic>
      </p:graphicFrame>
      <p:sp>
        <p:nvSpPr>
          <p:cNvPr id="43011" name="TextBox 2"/>
          <p:cNvSpPr txBox="1">
            <a:spLocks noChangeArrowheads="1"/>
          </p:cNvSpPr>
          <p:nvPr/>
        </p:nvSpPr>
        <p:spPr bwMode="auto">
          <a:xfrm>
            <a:off x="533400" y="304800"/>
            <a:ext cx="7848600" cy="119062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l">
              <a:spcBef>
                <a:spcPct val="20000"/>
              </a:spcBef>
              <a:buChar char="•"/>
              <a:defRPr sz="3200">
                <a:solidFill>
                  <a:schemeClr val="tx1"/>
                </a:solidFill>
                <a:latin typeface="Times" pitchFamily="96" charset="0"/>
              </a:defRPr>
            </a:lvl1pPr>
            <a:lvl2pPr marL="742950" indent="-285750" algn="l">
              <a:spcBef>
                <a:spcPct val="20000"/>
              </a:spcBef>
              <a:buChar char="–"/>
              <a:defRPr sz="2800">
                <a:solidFill>
                  <a:schemeClr val="tx1"/>
                </a:solidFill>
                <a:latin typeface="Times" pitchFamily="96" charset="0"/>
              </a:defRPr>
            </a:lvl2pPr>
            <a:lvl3pPr marL="1143000" indent="-228600" algn="l">
              <a:spcBef>
                <a:spcPct val="20000"/>
              </a:spcBef>
              <a:buChar char="•"/>
              <a:defRPr sz="2400">
                <a:solidFill>
                  <a:schemeClr val="tx1"/>
                </a:solidFill>
                <a:latin typeface="Times" pitchFamily="96" charset="0"/>
              </a:defRPr>
            </a:lvl3pPr>
            <a:lvl4pPr marL="1600200" indent="-228600" algn="l">
              <a:spcBef>
                <a:spcPct val="20000"/>
              </a:spcBef>
              <a:buChar char="–"/>
              <a:defRPr sz="2000">
                <a:solidFill>
                  <a:schemeClr val="tx1"/>
                </a:solidFill>
                <a:latin typeface="Times" pitchFamily="96" charset="0"/>
              </a:defRPr>
            </a:lvl4pPr>
            <a:lvl5pPr marL="2057400" indent="-228600" algn="l">
              <a:spcBef>
                <a:spcPct val="20000"/>
              </a:spcBef>
              <a:buChar char="»"/>
              <a:defRPr sz="2000">
                <a:solidFill>
                  <a:schemeClr val="tx1"/>
                </a:solidFill>
                <a:latin typeface="Times" pitchFamily="96" charset="0"/>
              </a:defRPr>
            </a:lvl5pPr>
            <a:lvl6pPr marL="2514600" indent="-228600" eaLnBrk="0" fontAlgn="base" hangingPunct="0">
              <a:spcBef>
                <a:spcPct val="20000"/>
              </a:spcBef>
              <a:spcAft>
                <a:spcPct val="0"/>
              </a:spcAft>
              <a:buChar char="»"/>
              <a:defRPr sz="2000">
                <a:solidFill>
                  <a:schemeClr val="tx1"/>
                </a:solidFill>
                <a:latin typeface="Times" pitchFamily="96" charset="0"/>
              </a:defRPr>
            </a:lvl6pPr>
            <a:lvl7pPr marL="2971800" indent="-228600" eaLnBrk="0" fontAlgn="base" hangingPunct="0">
              <a:spcBef>
                <a:spcPct val="20000"/>
              </a:spcBef>
              <a:spcAft>
                <a:spcPct val="0"/>
              </a:spcAft>
              <a:buChar char="»"/>
              <a:defRPr sz="2000">
                <a:solidFill>
                  <a:schemeClr val="tx1"/>
                </a:solidFill>
                <a:latin typeface="Times" pitchFamily="96" charset="0"/>
              </a:defRPr>
            </a:lvl7pPr>
            <a:lvl8pPr marL="3429000" indent="-228600" eaLnBrk="0" fontAlgn="base" hangingPunct="0">
              <a:spcBef>
                <a:spcPct val="20000"/>
              </a:spcBef>
              <a:spcAft>
                <a:spcPct val="0"/>
              </a:spcAft>
              <a:buChar char="»"/>
              <a:defRPr sz="2000">
                <a:solidFill>
                  <a:schemeClr val="tx1"/>
                </a:solidFill>
                <a:latin typeface="Times" pitchFamily="96" charset="0"/>
              </a:defRPr>
            </a:lvl8pPr>
            <a:lvl9pPr marL="3886200" indent="-228600" eaLnBrk="0" fontAlgn="base" hangingPunct="0">
              <a:spcBef>
                <a:spcPct val="20000"/>
              </a:spcBef>
              <a:spcAft>
                <a:spcPct val="0"/>
              </a:spcAft>
              <a:buChar char="»"/>
              <a:defRPr sz="2000">
                <a:solidFill>
                  <a:schemeClr val="tx1"/>
                </a:solidFill>
                <a:latin typeface="Times" pitchFamily="96" charset="0"/>
              </a:defRPr>
            </a:lvl9pPr>
          </a:lstStyle>
          <a:p>
            <a:pPr algn="ctr">
              <a:spcBef>
                <a:spcPct val="0"/>
              </a:spcBef>
              <a:buFontTx/>
              <a:buNone/>
            </a:pPr>
            <a:r>
              <a:rPr lang="en-US" altLang="en-US" sz="3600" b="0">
                <a:solidFill>
                  <a:srgbClr val="000066"/>
                </a:solidFill>
                <a:latin typeface="Rockwell" pitchFamily="18" charset="0"/>
                <a:ea typeface="MS PGothic" pitchFamily="34" charset="-128"/>
              </a:rPr>
              <a:t>ARTS mRNA is frequently silenced in human lymphoma patients</a:t>
            </a:r>
          </a:p>
        </p:txBody>
      </p:sp>
      <p:sp>
        <p:nvSpPr>
          <p:cNvPr id="43012" name="Rectangle 4"/>
          <p:cNvSpPr>
            <a:spLocks noChangeArrowheads="1"/>
          </p:cNvSpPr>
          <p:nvPr/>
        </p:nvSpPr>
        <p:spPr bwMode="auto">
          <a:xfrm>
            <a:off x="3857625" y="6461125"/>
            <a:ext cx="52863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pitchFamily="96" charset="0"/>
              </a:defRPr>
            </a:lvl1pPr>
            <a:lvl2pPr marL="742950" indent="-285750" algn="l">
              <a:spcBef>
                <a:spcPct val="20000"/>
              </a:spcBef>
              <a:buChar char="–"/>
              <a:defRPr sz="2800">
                <a:solidFill>
                  <a:schemeClr val="tx1"/>
                </a:solidFill>
                <a:latin typeface="Times" pitchFamily="96" charset="0"/>
              </a:defRPr>
            </a:lvl2pPr>
            <a:lvl3pPr marL="1143000" indent="-228600" algn="l">
              <a:spcBef>
                <a:spcPct val="20000"/>
              </a:spcBef>
              <a:buChar char="•"/>
              <a:defRPr sz="2400">
                <a:solidFill>
                  <a:schemeClr val="tx1"/>
                </a:solidFill>
                <a:latin typeface="Times" pitchFamily="96" charset="0"/>
              </a:defRPr>
            </a:lvl3pPr>
            <a:lvl4pPr marL="1600200" indent="-228600" algn="l">
              <a:spcBef>
                <a:spcPct val="20000"/>
              </a:spcBef>
              <a:buChar char="–"/>
              <a:defRPr sz="2000">
                <a:solidFill>
                  <a:schemeClr val="tx1"/>
                </a:solidFill>
                <a:latin typeface="Times" pitchFamily="96" charset="0"/>
              </a:defRPr>
            </a:lvl4pPr>
            <a:lvl5pPr marL="2057400" indent="-228600" algn="l">
              <a:spcBef>
                <a:spcPct val="20000"/>
              </a:spcBef>
              <a:buChar char="»"/>
              <a:defRPr sz="2000">
                <a:solidFill>
                  <a:schemeClr val="tx1"/>
                </a:solidFill>
                <a:latin typeface="Times" pitchFamily="96" charset="0"/>
              </a:defRPr>
            </a:lvl5pPr>
            <a:lvl6pPr marL="2514600" indent="-228600" eaLnBrk="0" fontAlgn="base" hangingPunct="0">
              <a:spcBef>
                <a:spcPct val="20000"/>
              </a:spcBef>
              <a:spcAft>
                <a:spcPct val="0"/>
              </a:spcAft>
              <a:buChar char="»"/>
              <a:defRPr sz="2000">
                <a:solidFill>
                  <a:schemeClr val="tx1"/>
                </a:solidFill>
                <a:latin typeface="Times" pitchFamily="96" charset="0"/>
              </a:defRPr>
            </a:lvl6pPr>
            <a:lvl7pPr marL="2971800" indent="-228600" eaLnBrk="0" fontAlgn="base" hangingPunct="0">
              <a:spcBef>
                <a:spcPct val="20000"/>
              </a:spcBef>
              <a:spcAft>
                <a:spcPct val="0"/>
              </a:spcAft>
              <a:buChar char="»"/>
              <a:defRPr sz="2000">
                <a:solidFill>
                  <a:schemeClr val="tx1"/>
                </a:solidFill>
                <a:latin typeface="Times" pitchFamily="96" charset="0"/>
              </a:defRPr>
            </a:lvl7pPr>
            <a:lvl8pPr marL="3429000" indent="-228600" eaLnBrk="0" fontAlgn="base" hangingPunct="0">
              <a:spcBef>
                <a:spcPct val="20000"/>
              </a:spcBef>
              <a:spcAft>
                <a:spcPct val="0"/>
              </a:spcAft>
              <a:buChar char="»"/>
              <a:defRPr sz="2000">
                <a:solidFill>
                  <a:schemeClr val="tx1"/>
                </a:solidFill>
                <a:latin typeface="Times" pitchFamily="96" charset="0"/>
              </a:defRPr>
            </a:lvl8pPr>
            <a:lvl9pPr marL="3886200" indent="-228600" eaLnBrk="0" fontAlgn="base" hangingPunct="0">
              <a:spcBef>
                <a:spcPct val="20000"/>
              </a:spcBef>
              <a:spcAft>
                <a:spcPct val="0"/>
              </a:spcAft>
              <a:buChar char="»"/>
              <a:defRPr sz="2000">
                <a:solidFill>
                  <a:schemeClr val="tx1"/>
                </a:solidFill>
                <a:latin typeface="Times" pitchFamily="96" charset="0"/>
              </a:defRPr>
            </a:lvl9pPr>
          </a:lstStyle>
          <a:p>
            <a:pPr algn="ctr">
              <a:spcBef>
                <a:spcPct val="0"/>
              </a:spcBef>
              <a:buFontTx/>
              <a:buNone/>
            </a:pPr>
            <a:r>
              <a:rPr lang="en-US" altLang="en-US" sz="2000" b="0">
                <a:latin typeface="Rockwell" pitchFamily="18" charset="0"/>
              </a:rPr>
              <a:t>Garcia-Fernandez et al., Genes &amp; Dev, 2010</a:t>
            </a:r>
          </a:p>
        </p:txBody>
      </p:sp>
    </p:spTree>
    <p:extLst>
      <p:ext uri="{BB962C8B-B14F-4D97-AF65-F5344CB8AC3E}">
        <p14:creationId xmlns:p14="http://schemas.microsoft.com/office/powerpoint/2010/main" xmlns="" val="2681844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Methylation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 Genetic </a:t>
            </a:r>
            <a:r>
              <a:rPr lang="en-US" dirty="0"/>
              <a:t>process that inhibits expression of </a:t>
            </a:r>
            <a:r>
              <a:rPr lang="en-US" dirty="0" smtClean="0"/>
              <a:t>proteins</a:t>
            </a:r>
          </a:p>
          <a:p>
            <a:r>
              <a:rPr lang="en-US" dirty="0" smtClean="0"/>
              <a:t>Methyl </a:t>
            </a:r>
            <a:r>
              <a:rPr lang="en-US" dirty="0"/>
              <a:t>group is added to a cytosine or adenine DNA </a:t>
            </a:r>
            <a:r>
              <a:rPr lang="en-US" dirty="0" smtClean="0"/>
              <a:t>nucleotides</a:t>
            </a:r>
          </a:p>
          <a:p>
            <a:r>
              <a:rPr lang="en-US" dirty="0"/>
              <a:t>In </a:t>
            </a:r>
            <a:r>
              <a:rPr lang="en-US" dirty="0" smtClean="0"/>
              <a:t>mammals</a:t>
            </a:r>
            <a:r>
              <a:rPr lang="en-US" dirty="0"/>
              <a:t> the methyl group is usually added to the cytosine in a CG </a:t>
            </a:r>
            <a:r>
              <a:rPr lang="en-US" dirty="0" err="1"/>
              <a:t>dinucleotide</a:t>
            </a:r>
            <a:r>
              <a:rPr lang="en-US" dirty="0"/>
              <a:t>, in regions called </a:t>
            </a:r>
            <a:r>
              <a:rPr lang="en-US" dirty="0" smtClean="0"/>
              <a:t>“</a:t>
            </a:r>
            <a:r>
              <a:rPr lang="en-US" dirty="0" err="1" smtClean="0"/>
              <a:t>CpG</a:t>
            </a:r>
            <a:r>
              <a:rPr lang="en-US" dirty="0" smtClean="0"/>
              <a:t> islands”</a:t>
            </a:r>
          </a:p>
          <a:p>
            <a:r>
              <a:rPr lang="en-US" dirty="0" smtClean="0"/>
              <a:t>The enzyme which is adding methyl groups to the carbon-5 position of a specific cytosine residue is  </a:t>
            </a:r>
            <a:r>
              <a:rPr lang="en-US" dirty="0"/>
              <a:t>DNA </a:t>
            </a:r>
            <a:r>
              <a:rPr lang="en-US" dirty="0" err="1" smtClean="0"/>
              <a:t>Methyltransferase</a:t>
            </a:r>
            <a:endParaRPr lang="en-US" dirty="0" smtClean="0"/>
          </a:p>
          <a:p>
            <a:r>
              <a:rPr lang="en-US" dirty="0"/>
              <a:t>DNA methylation has an important role in the regulation of gene expression and chromatin organization within normal eukaryotic </a:t>
            </a:r>
            <a:r>
              <a:rPr lang="en-US" dirty="0" smtClean="0"/>
              <a:t>cells (the methylation </a:t>
            </a:r>
            <a:r>
              <a:rPr lang="en-US" dirty="0"/>
              <a:t>control DNA accessibility for </a:t>
            </a:r>
            <a:r>
              <a:rPr lang="en-US" dirty="0" smtClean="0"/>
              <a:t>transcription)</a:t>
            </a:r>
          </a:p>
          <a:p>
            <a:r>
              <a:rPr lang="en-US" dirty="0" smtClean="0"/>
              <a:t>When </a:t>
            </a:r>
            <a:r>
              <a:rPr lang="en-US" dirty="0"/>
              <a:t>the </a:t>
            </a:r>
            <a:r>
              <a:rPr lang="en-US" dirty="0" smtClean="0"/>
              <a:t>regulation of the methylation </a:t>
            </a:r>
            <a:r>
              <a:rPr lang="en-US" dirty="0"/>
              <a:t>disrupts the gene expression is </a:t>
            </a:r>
            <a:r>
              <a:rPr lang="en-US" dirty="0" smtClean="0"/>
              <a:t>changing and tumor suppressor gens may be silenced.</a:t>
            </a:r>
          </a:p>
          <a:p>
            <a:r>
              <a:rPr lang="en-US" dirty="0"/>
              <a:t>DNA methylation is one of the known mechanisms for inactivating tumor suppressor </a:t>
            </a:r>
            <a:r>
              <a:rPr lang="en-US" dirty="0" smtClean="0"/>
              <a:t>genes</a:t>
            </a:r>
          </a:p>
          <a:p>
            <a:r>
              <a:rPr lang="en-US" b="1" dirty="0" smtClean="0"/>
              <a:t>Methylation found </a:t>
            </a:r>
            <a:r>
              <a:rPr lang="en-US" b="1" dirty="0"/>
              <a:t>to be the main mechanism responsible for the loss of ARTS expression in leukemia and lymphoma </a:t>
            </a:r>
            <a:r>
              <a:rPr lang="en-US" b="1" dirty="0" smtClean="0"/>
              <a:t>patients</a:t>
            </a:r>
          </a:p>
          <a:p>
            <a:endParaRPr lang="en-US" dirty="0" smtClean="0"/>
          </a:p>
          <a:p>
            <a:endParaRPr lang="en-US" dirty="0" smtClean="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chematic representation of DNA methylation, which converts cytosine to 5’methyl-cytosine via the actions of DNA methyltransferase (DNMT). DNA methylation typically occurs at cytosines that are followed by a guanine (i.e., CpG motifs). "/>
          <p:cNvPicPr>
            <a:picLocks noChangeAspect="1" noChangeArrowheads="1"/>
          </p:cNvPicPr>
          <p:nvPr/>
        </p:nvPicPr>
        <p:blipFill>
          <a:blip r:embed="rId2" cstate="print"/>
          <a:srcRect/>
          <a:stretch>
            <a:fillRect/>
          </a:stretch>
        </p:blipFill>
        <p:spPr bwMode="auto">
          <a:xfrm>
            <a:off x="304800" y="914400"/>
            <a:ext cx="8382000" cy="4506038"/>
          </a:xfrm>
          <a:prstGeom prst="rect">
            <a:avLst/>
          </a:prstGeom>
          <a:noFill/>
        </p:spPr>
      </p:pic>
      <p:sp>
        <p:nvSpPr>
          <p:cNvPr id="8" name="Rectangle 7"/>
          <p:cNvSpPr/>
          <p:nvPr/>
        </p:nvSpPr>
        <p:spPr>
          <a:xfrm>
            <a:off x="152400" y="5519172"/>
            <a:ext cx="8534400" cy="1338828"/>
          </a:xfrm>
          <a:prstGeom prst="rect">
            <a:avLst/>
          </a:prstGeom>
        </p:spPr>
        <p:txBody>
          <a:bodyPr wrap="square">
            <a:spAutoFit/>
          </a:bodyPr>
          <a:lstStyle/>
          <a:p>
            <a:r>
              <a:rPr lang="en-US" dirty="0"/>
              <a:t>Schematic representation of DNA methylation, which converts cytosine to 5’methyl-cytosine via the actions of DNA </a:t>
            </a:r>
            <a:r>
              <a:rPr lang="en-US" dirty="0" err="1"/>
              <a:t>methyltransferase</a:t>
            </a:r>
            <a:r>
              <a:rPr lang="en-US" dirty="0"/>
              <a:t> (DNMT). DNA methylation typically occurs at </a:t>
            </a:r>
            <a:r>
              <a:rPr lang="en-US" dirty="0" err="1"/>
              <a:t>cytosines</a:t>
            </a:r>
            <a:r>
              <a:rPr lang="en-US" dirty="0"/>
              <a:t> that are followed by a </a:t>
            </a:r>
            <a:r>
              <a:rPr lang="en-US" dirty="0" smtClean="0"/>
              <a:t>guanine </a:t>
            </a:r>
          </a:p>
          <a:p>
            <a:r>
              <a:rPr lang="en-US" sz="900" dirty="0"/>
              <a:t>*</a:t>
            </a:r>
            <a:r>
              <a:rPr lang="en-US" sz="900" dirty="0" smtClean="0"/>
              <a:t>By  </a:t>
            </a:r>
            <a:r>
              <a:rPr lang="en-US" sz="900" dirty="0" err="1" smtClean="0"/>
              <a:t>Samir</a:t>
            </a:r>
            <a:r>
              <a:rPr lang="en-US" sz="900" dirty="0" smtClean="0"/>
              <a:t> </a:t>
            </a:r>
            <a:r>
              <a:rPr lang="en-US" sz="900" dirty="0" err="1" smtClean="0"/>
              <a:t>Zakhari</a:t>
            </a:r>
            <a:r>
              <a:rPr lang="en-US" sz="900" dirty="0"/>
              <a:t> </a:t>
            </a:r>
            <a:r>
              <a:rPr lang="en-US" sz="900" dirty="0" smtClean="0"/>
              <a:t>Ph.D. from  the review “</a:t>
            </a:r>
            <a:r>
              <a:rPr lang="en-US" sz="900" i="0" dirty="0" smtClean="0">
                <a:latin typeface="Arial"/>
              </a:rPr>
              <a:t>Alcohol Metabolism and </a:t>
            </a:r>
            <a:r>
              <a:rPr lang="en-US" sz="900" i="0" dirty="0" err="1" smtClean="0">
                <a:latin typeface="Arial"/>
              </a:rPr>
              <a:t>Epigenetics</a:t>
            </a:r>
            <a:r>
              <a:rPr lang="en-US" sz="900" i="0" dirty="0" smtClean="0">
                <a:latin typeface="Arial"/>
              </a:rPr>
              <a:t> Changes”</a:t>
            </a:r>
          </a:p>
          <a:p>
            <a:r>
              <a:rPr lang="en-US" dirty="0" smtClean="0"/>
              <a:t> </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534400" cy="5791200"/>
          </a:xfrm>
        </p:spPr>
        <p:txBody>
          <a:bodyPr>
            <a:normAutofit fontScale="90000"/>
          </a:bodyPr>
          <a:lstStyle/>
          <a:p>
            <a:r>
              <a:rPr lang="en-US" sz="3600" dirty="0" smtClean="0"/>
              <a:t>Hypothesis:</a:t>
            </a:r>
            <a:br>
              <a:rPr lang="en-US" sz="3600" dirty="0" smtClean="0"/>
            </a:br>
            <a:r>
              <a:rPr lang="en-US" sz="3600" dirty="0" smtClean="0"/>
              <a:t>A common feature of most cancers is the loss of their ability to undergo apoptosis. One mechanism leading to that is by silencing tumor suppressor proteins which promote apoptosis. We assumed that if we will </a:t>
            </a:r>
            <a:r>
              <a:rPr lang="en-US" sz="3600" dirty="0"/>
              <a:t>restore  </a:t>
            </a:r>
            <a:r>
              <a:rPr lang="en-US" sz="3600" dirty="0" smtClean="0"/>
              <a:t>expression of ARTS </a:t>
            </a:r>
            <a:r>
              <a:rPr lang="en-US" sz="3600" dirty="0"/>
              <a:t>by </a:t>
            </a:r>
            <a:r>
              <a:rPr lang="en-US" sz="3600" dirty="0" smtClean="0"/>
              <a:t>demethylation in these cells it will lead to specific apoptosis of these cancer cells.</a:t>
            </a:r>
            <a:br>
              <a:rPr lang="en-US" sz="3600" dirty="0" smtClean="0"/>
            </a:br>
            <a:r>
              <a:rPr lang="en-US" dirty="0" smtClean="0"/>
              <a:t/>
            </a:r>
            <a:br>
              <a:rPr lang="en-US" dirty="0" smtClean="0"/>
            </a:br>
            <a:r>
              <a:rPr lang="en-US" dirty="0" smtClean="0"/>
              <a:t> </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Work </a:t>
            </a:r>
            <a:r>
              <a:rPr lang="en-US" b="1" dirty="0" smtClean="0"/>
              <a:t>aims:</a:t>
            </a:r>
            <a:r>
              <a:rPr lang="en-US" dirty="0"/>
              <a:t/>
            </a:r>
            <a:br>
              <a:rPr lang="en-US" dirty="0"/>
            </a:br>
            <a:endParaRPr lang="en-US" dirty="0"/>
          </a:p>
        </p:txBody>
      </p:sp>
      <p:sp>
        <p:nvSpPr>
          <p:cNvPr id="3" name="Content Placeholder 2"/>
          <p:cNvSpPr>
            <a:spLocks noGrp="1"/>
          </p:cNvSpPr>
          <p:nvPr>
            <p:ph idx="1"/>
          </p:nvPr>
        </p:nvSpPr>
        <p:spPr/>
        <p:txBody>
          <a:bodyPr/>
          <a:lstStyle/>
          <a:p>
            <a:pPr lvl="0"/>
            <a:r>
              <a:rPr lang="en-US" dirty="0" smtClean="0"/>
              <a:t>To </a:t>
            </a:r>
            <a:r>
              <a:rPr lang="en-US" dirty="0"/>
              <a:t>identify certain cancer cell lines in which ARTS expression is not detectable</a:t>
            </a:r>
            <a:r>
              <a:rPr lang="en-US" dirty="0" smtClean="0"/>
              <a:t>.</a:t>
            </a:r>
          </a:p>
          <a:p>
            <a:pPr marL="0" lvl="0" indent="0">
              <a:buNone/>
            </a:pPr>
            <a:endParaRPr lang="en-US" dirty="0"/>
          </a:p>
          <a:p>
            <a:pPr lvl="0"/>
            <a:r>
              <a:rPr lang="en-US" dirty="0"/>
              <a:t>To show that methylation of ARTS promoter is responsible for silencing ARTS expression.  And that demethylation of ARTS promoter restores the expression of ARTS in these cancer cells.</a:t>
            </a:r>
          </a:p>
          <a:p>
            <a:endParaRPr lang="en-US" dirty="0"/>
          </a:p>
        </p:txBody>
      </p:sp>
    </p:spTree>
    <p:extLst>
      <p:ext uri="{BB962C8B-B14F-4D97-AF65-F5344CB8AC3E}">
        <p14:creationId xmlns:p14="http://schemas.microsoft.com/office/powerpoint/2010/main" xmlns="" val="3948926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458200" cy="1447800"/>
          </a:xfrm>
        </p:spPr>
        <p:txBody>
          <a:bodyPr>
            <a:normAutofit fontScale="90000"/>
          </a:bodyPr>
          <a:lstStyle/>
          <a:p>
            <a:pPr algn="ctr"/>
            <a:r>
              <a:rPr lang="en-US" dirty="0" smtClean="0"/>
              <a:t>5-Azacytidine (5-Aza) C</a:t>
            </a:r>
            <a:r>
              <a:rPr lang="en-US" sz="4400" baseline="-25000" dirty="0" smtClean="0"/>
              <a:t>8</a:t>
            </a:r>
            <a:r>
              <a:rPr lang="en-US" dirty="0" smtClean="0"/>
              <a:t>H</a:t>
            </a:r>
            <a:r>
              <a:rPr lang="en-US" sz="4400" baseline="-25000" dirty="0" smtClean="0"/>
              <a:t>12</a:t>
            </a:r>
            <a:r>
              <a:rPr lang="en-US" dirty="0" smtClean="0"/>
              <a:t>N</a:t>
            </a:r>
            <a:r>
              <a:rPr lang="en-US" sz="4400" baseline="-25000" dirty="0" smtClean="0"/>
              <a:t>4</a:t>
            </a:r>
            <a:r>
              <a:rPr lang="en-US" dirty="0" smtClean="0"/>
              <a:t>O</a:t>
            </a:r>
            <a:r>
              <a:rPr lang="en-US" sz="4400" baseline="-25000" dirty="0" smtClean="0"/>
              <a:t>5</a:t>
            </a:r>
            <a:r>
              <a:rPr lang="en-US" sz="5400" dirty="0" smtClean="0"/>
              <a:t/>
            </a:r>
            <a:br>
              <a:rPr lang="en-US" sz="5400" dirty="0" smtClean="0"/>
            </a:br>
            <a:endParaRPr lang="en-US" dirty="0"/>
          </a:p>
        </p:txBody>
      </p:sp>
      <p:pic>
        <p:nvPicPr>
          <p:cNvPr id="4" name="Content Placeholder 3" descr="5Aza picture.png"/>
          <p:cNvPicPr>
            <a:picLocks noGrp="1" noChangeAspect="1"/>
          </p:cNvPicPr>
          <p:nvPr>
            <p:ph idx="1"/>
          </p:nvPr>
        </p:nvPicPr>
        <p:blipFill>
          <a:blip r:embed="rId2" cstate="print"/>
          <a:stretch>
            <a:fillRect/>
          </a:stretch>
        </p:blipFill>
        <p:spPr>
          <a:xfrm>
            <a:off x="6553200" y="4191000"/>
            <a:ext cx="1998028" cy="2362200"/>
          </a:xfrm>
        </p:spPr>
      </p:pic>
      <p:sp>
        <p:nvSpPr>
          <p:cNvPr id="6" name="TextBox 5"/>
          <p:cNvSpPr txBox="1"/>
          <p:nvPr/>
        </p:nvSpPr>
        <p:spPr>
          <a:xfrm>
            <a:off x="304800" y="1905000"/>
            <a:ext cx="8153400" cy="4648200"/>
          </a:xfrm>
          <a:prstGeom prst="rect">
            <a:avLst/>
          </a:prstGeom>
        </p:spPr>
        <p:txBody>
          <a:bodyPr vert="horz">
            <a:normAutofit/>
          </a:bodyPr>
          <a:lstStyle/>
          <a:p>
            <a:pPr marL="274320" indent="-274320">
              <a:lnSpc>
                <a:spcPct val="80000"/>
              </a:lnSpc>
              <a:spcBef>
                <a:spcPct val="20000"/>
              </a:spcBef>
              <a:buClr>
                <a:schemeClr val="accent3"/>
              </a:buClr>
              <a:buSzPct val="95000"/>
              <a:buFont typeface="Wingdings 2"/>
              <a:buChar char=""/>
            </a:pPr>
            <a:r>
              <a:rPr lang="en-US" sz="2600" dirty="0" smtClean="0"/>
              <a:t>Is a chemical analogue of the cytosine nucleoside</a:t>
            </a:r>
          </a:p>
          <a:p>
            <a:pPr marL="274320" indent="-274320">
              <a:lnSpc>
                <a:spcPct val="80000"/>
              </a:lnSpc>
              <a:spcBef>
                <a:spcPct val="20000"/>
              </a:spcBef>
              <a:buClr>
                <a:schemeClr val="accent3"/>
              </a:buClr>
              <a:buSzPct val="95000"/>
              <a:buFont typeface="Wingdings 2"/>
              <a:buChar char=""/>
            </a:pPr>
            <a:r>
              <a:rPr lang="en-US" sz="2600" dirty="0" smtClean="0"/>
              <a:t>Inhibited DNA methylation- </a:t>
            </a:r>
            <a:r>
              <a:rPr lang="en-US" sz="2600" b="1" dirty="0" smtClean="0"/>
              <a:t>demethylation agent</a:t>
            </a:r>
          </a:p>
          <a:p>
            <a:pPr marL="274320" indent="-274320">
              <a:lnSpc>
                <a:spcPct val="80000"/>
              </a:lnSpc>
              <a:spcBef>
                <a:spcPct val="20000"/>
              </a:spcBef>
              <a:buClr>
                <a:schemeClr val="accent3"/>
              </a:buClr>
              <a:buSzPct val="95000"/>
              <a:buFont typeface="Wingdings 2"/>
              <a:buChar char=""/>
            </a:pPr>
            <a:r>
              <a:rPr lang="en-US" sz="2600" dirty="0" smtClean="0"/>
              <a:t>Use to demonstrate the correlation between loss of methylation in specific gene regions and activation of the associated genes</a:t>
            </a:r>
          </a:p>
          <a:p>
            <a:pPr marL="274320" indent="-274320">
              <a:lnSpc>
                <a:spcPct val="80000"/>
              </a:lnSpc>
              <a:spcBef>
                <a:spcPct val="20000"/>
              </a:spcBef>
              <a:buClr>
                <a:schemeClr val="accent3"/>
              </a:buClr>
              <a:buSzPct val="95000"/>
              <a:buFont typeface="Wingdings 2"/>
              <a:buChar char=""/>
            </a:pPr>
            <a:r>
              <a:rPr lang="en-US" sz="2600" dirty="0" smtClean="0"/>
              <a:t>Incorporated into DNA, inhibits DNMT activity to induce DNA </a:t>
            </a:r>
            <a:r>
              <a:rPr lang="en-US" sz="2600" dirty="0" err="1" smtClean="0"/>
              <a:t>hypomethylation</a:t>
            </a:r>
            <a:endParaRPr lang="en-US" sz="2600" dirty="0" smtClean="0"/>
          </a:p>
          <a:p>
            <a:pPr marL="274320" indent="-274320">
              <a:lnSpc>
                <a:spcPct val="80000"/>
              </a:lnSpc>
              <a:spcBef>
                <a:spcPct val="20000"/>
              </a:spcBef>
              <a:buClr>
                <a:schemeClr val="accent3"/>
              </a:buClr>
              <a:buSzPct val="95000"/>
              <a:buFont typeface="Wingdings 2"/>
              <a:buChar char=""/>
            </a:pPr>
            <a:endParaRPr lang="en-US" sz="2000" dirty="0" smtClean="0"/>
          </a:p>
          <a:p>
            <a:pPr marL="274320" indent="-274320">
              <a:lnSpc>
                <a:spcPct val="80000"/>
              </a:lnSpc>
              <a:spcBef>
                <a:spcPct val="20000"/>
              </a:spcBef>
              <a:buClr>
                <a:schemeClr val="accent3"/>
              </a:buClr>
              <a:buSzPct val="95000"/>
              <a:buFont typeface="Wingdings 2"/>
              <a:buChar char=""/>
            </a:pPr>
            <a:endParaRPr lang="en-US" sz="2000" dirty="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8229600" cy="1371600"/>
          </a:xfrm>
        </p:spPr>
        <p:txBody>
          <a:bodyPr>
            <a:noAutofit/>
          </a:bodyPr>
          <a:lstStyle/>
          <a:p>
            <a:r>
              <a:rPr lang="en-US" sz="3600" dirty="0" smtClean="0"/>
              <a:t>Testing the effect of 5-AZA on ARTS RNA expression:</a:t>
            </a:r>
            <a:br>
              <a:rPr lang="en-US" sz="3600" dirty="0" smtClean="0"/>
            </a:br>
            <a:r>
              <a:rPr lang="en-US" sz="3600" dirty="0" smtClean="0"/>
              <a:t>Experimental procedure</a:t>
            </a:r>
            <a:endParaRPr lang="en-US" sz="3600" dirty="0"/>
          </a:p>
        </p:txBody>
      </p:sp>
      <p:sp>
        <p:nvSpPr>
          <p:cNvPr id="29" name="TextBox 28"/>
          <p:cNvSpPr txBox="1"/>
          <p:nvPr/>
        </p:nvSpPr>
        <p:spPr>
          <a:xfrm>
            <a:off x="3200400" y="3581401"/>
            <a:ext cx="3276600" cy="135421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ysClr val="windowText" lastClr="000000"/>
                </a:solidFill>
              </a:rPr>
              <a:t>Specific primers for Actin were served as positive control for cDNA synthesis and negative control for demethylation</a:t>
            </a:r>
          </a:p>
          <a:p>
            <a:endParaRPr lang="en-US" dirty="0"/>
          </a:p>
        </p:txBody>
      </p:sp>
      <p:cxnSp>
        <p:nvCxnSpPr>
          <p:cNvPr id="30" name="Straight Arrow Connector 29"/>
          <p:cNvCxnSpPr/>
          <p:nvPr/>
        </p:nvCxnSpPr>
        <p:spPr>
          <a:xfrm>
            <a:off x="5638800" y="2362200"/>
            <a:ext cx="5334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3" name="Straight Arrow Connector 32"/>
          <p:cNvCxnSpPr/>
          <p:nvPr/>
        </p:nvCxnSpPr>
        <p:spPr>
          <a:xfrm>
            <a:off x="2667000" y="4114800"/>
            <a:ext cx="5334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5" name="Straight Arrow Connector 34"/>
          <p:cNvCxnSpPr/>
          <p:nvPr/>
        </p:nvCxnSpPr>
        <p:spPr>
          <a:xfrm>
            <a:off x="6477000" y="4114800"/>
            <a:ext cx="5334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nvGrpSpPr>
          <p:cNvPr id="41" name="Group 40"/>
          <p:cNvGrpSpPr/>
          <p:nvPr/>
        </p:nvGrpSpPr>
        <p:grpSpPr>
          <a:xfrm>
            <a:off x="76200" y="1600200"/>
            <a:ext cx="8991600" cy="5181600"/>
            <a:chOff x="0" y="1600200"/>
            <a:chExt cx="8991600" cy="5181600"/>
          </a:xfrm>
        </p:grpSpPr>
        <p:cxnSp>
          <p:nvCxnSpPr>
            <p:cNvPr id="31" name="Straight Arrow Connector 30"/>
            <p:cNvCxnSpPr/>
            <p:nvPr/>
          </p:nvCxnSpPr>
          <p:spPr>
            <a:xfrm>
              <a:off x="8686800" y="2362200"/>
              <a:ext cx="3048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nvGrpSpPr>
            <p:cNvPr id="40" name="Group 39"/>
            <p:cNvGrpSpPr/>
            <p:nvPr/>
          </p:nvGrpSpPr>
          <p:grpSpPr>
            <a:xfrm>
              <a:off x="0" y="1600200"/>
              <a:ext cx="8686800" cy="5181600"/>
              <a:chOff x="0" y="1676400"/>
              <a:chExt cx="8686800" cy="5181600"/>
            </a:xfrm>
          </p:grpSpPr>
          <p:grpSp>
            <p:nvGrpSpPr>
              <p:cNvPr id="19" name="Group 18"/>
              <p:cNvGrpSpPr/>
              <p:nvPr/>
            </p:nvGrpSpPr>
            <p:grpSpPr>
              <a:xfrm>
                <a:off x="0" y="1676400"/>
                <a:ext cx="8686800" cy="2819400"/>
                <a:chOff x="0" y="1676400"/>
                <a:chExt cx="8686800" cy="2819400"/>
              </a:xfrm>
            </p:grpSpPr>
            <p:grpSp>
              <p:nvGrpSpPr>
                <p:cNvPr id="12" name="Group 11"/>
                <p:cNvGrpSpPr/>
                <p:nvPr/>
              </p:nvGrpSpPr>
              <p:grpSpPr>
                <a:xfrm>
                  <a:off x="0" y="1676400"/>
                  <a:ext cx="5638800" cy="1846659"/>
                  <a:chOff x="0" y="1676400"/>
                  <a:chExt cx="5638800" cy="1846659"/>
                </a:xfrm>
              </p:grpSpPr>
              <p:grpSp>
                <p:nvGrpSpPr>
                  <p:cNvPr id="11" name="Group 10"/>
                  <p:cNvGrpSpPr/>
                  <p:nvPr/>
                </p:nvGrpSpPr>
                <p:grpSpPr>
                  <a:xfrm>
                    <a:off x="0" y="1676400"/>
                    <a:ext cx="2895600" cy="1846659"/>
                    <a:chOff x="0" y="1981200"/>
                    <a:chExt cx="2895600" cy="1846659"/>
                  </a:xfrm>
                </p:grpSpPr>
                <p:sp>
                  <p:nvSpPr>
                    <p:cNvPr id="6" name="TextBox 5"/>
                    <p:cNvSpPr txBox="1"/>
                    <p:nvPr/>
                  </p:nvSpPr>
                  <p:spPr>
                    <a:xfrm>
                      <a:off x="0" y="1981200"/>
                      <a:ext cx="2362200" cy="1846659"/>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ysClr val="windowText" lastClr="000000"/>
                          </a:solidFill>
                        </a:rPr>
                        <a:t>Cells were seeded and treated with 10 </a:t>
                      </a:r>
                      <a:r>
                        <a:rPr lang="el-GR" sz="1600" dirty="0" smtClean="0">
                          <a:solidFill>
                            <a:sysClr val="windowText" lastClr="000000"/>
                          </a:solidFill>
                        </a:rPr>
                        <a:t>μ</a:t>
                      </a:r>
                      <a:r>
                        <a:rPr lang="en-US" sz="1600" dirty="0" smtClean="0">
                          <a:solidFill>
                            <a:sysClr val="windowText" lastClr="000000"/>
                          </a:solidFill>
                        </a:rPr>
                        <a:t>M of</a:t>
                      </a:r>
                      <a:br>
                        <a:rPr lang="en-US" sz="1600" dirty="0" smtClean="0">
                          <a:solidFill>
                            <a:sysClr val="windowText" lastClr="000000"/>
                          </a:solidFill>
                        </a:rPr>
                      </a:br>
                      <a:r>
                        <a:rPr lang="en-US" sz="1600" dirty="0" smtClean="0">
                          <a:solidFill>
                            <a:sysClr val="windowText" lastClr="000000"/>
                          </a:solidFill>
                        </a:rPr>
                        <a:t> 5-Aza for 72 hours. Cells  that were not treated with 5-AZA were served as negative control</a:t>
                      </a:r>
                      <a:endParaRPr lang="he-IL" sz="1600" dirty="0" smtClean="0">
                        <a:solidFill>
                          <a:sysClr val="windowText" lastClr="000000"/>
                        </a:solidFill>
                      </a:endParaRPr>
                    </a:p>
                    <a:p>
                      <a:endParaRPr lang="en-US" dirty="0"/>
                    </a:p>
                  </p:txBody>
                </p:sp>
                <p:cxnSp>
                  <p:nvCxnSpPr>
                    <p:cNvPr id="8" name="Straight Arrow Connector 7"/>
                    <p:cNvCxnSpPr/>
                    <p:nvPr/>
                  </p:nvCxnSpPr>
                  <p:spPr>
                    <a:xfrm>
                      <a:off x="2362200" y="2743200"/>
                      <a:ext cx="5334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sp>
                <p:nvSpPr>
                  <p:cNvPr id="10" name="TextBox 9"/>
                  <p:cNvSpPr txBox="1"/>
                  <p:nvPr/>
                </p:nvSpPr>
                <p:spPr>
                  <a:xfrm>
                    <a:off x="2971800" y="2133601"/>
                    <a:ext cx="2667000" cy="58477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prstClr val="black"/>
                        </a:solidFill>
                      </a:rPr>
                      <a:t>RNA was isolated from the treated and untreated cells</a:t>
                    </a:r>
                    <a:endParaRPr lang="en-US" sz="1600" dirty="0"/>
                  </a:p>
                </p:txBody>
              </p:sp>
            </p:grpSp>
            <p:sp>
              <p:nvSpPr>
                <p:cNvPr id="15" name="TextBox 14"/>
                <p:cNvSpPr txBox="1"/>
                <p:nvPr/>
              </p:nvSpPr>
              <p:spPr>
                <a:xfrm>
                  <a:off x="6172200" y="1828800"/>
                  <a:ext cx="2514600" cy="110799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ysClr val="windowText" lastClr="000000"/>
                      </a:solidFill>
                    </a:rPr>
                    <a:t>RT-PCR method were used to determine the mRNA levels of ARTS</a:t>
                  </a:r>
                </a:p>
                <a:p>
                  <a:endParaRPr lang="en-US" dirty="0"/>
                </a:p>
              </p:txBody>
            </p:sp>
            <p:sp>
              <p:nvSpPr>
                <p:cNvPr id="18" name="TextBox 17"/>
                <p:cNvSpPr txBox="1"/>
                <p:nvPr/>
              </p:nvSpPr>
              <p:spPr>
                <a:xfrm>
                  <a:off x="0" y="3664803"/>
                  <a:ext cx="2667000" cy="83099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ysClr val="windowText" lastClr="000000"/>
                      </a:solidFill>
                    </a:rPr>
                    <a:t>cDNA were amplified with specific primers for ARTS by PCR reaction</a:t>
                  </a:r>
                </a:p>
              </p:txBody>
            </p:sp>
          </p:grpSp>
          <p:sp>
            <p:nvSpPr>
              <p:cNvPr id="34" name="TextBox 33"/>
              <p:cNvSpPr txBox="1"/>
              <p:nvPr/>
            </p:nvSpPr>
            <p:spPr>
              <a:xfrm>
                <a:off x="0" y="5257562"/>
                <a:ext cx="2743200" cy="160043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ysClr val="windowText" lastClr="000000"/>
                    </a:solidFill>
                  </a:rPr>
                  <a:t>PCR products were analyzed using gel electrophoresis to determine if ARTS expression can be rescued using demethylation</a:t>
                </a:r>
              </a:p>
              <a:p>
                <a:endParaRPr lang="en-US" dirty="0"/>
              </a:p>
            </p:txBody>
          </p:sp>
          <p:cxnSp>
            <p:nvCxnSpPr>
              <p:cNvPr id="36" name="Straight Arrow Connector 35"/>
              <p:cNvCxnSpPr/>
              <p:nvPr/>
            </p:nvCxnSpPr>
            <p:spPr>
              <a:xfrm>
                <a:off x="2743200" y="6096000"/>
                <a:ext cx="5334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8" name="TextBox 37"/>
              <p:cNvSpPr txBox="1"/>
              <p:nvPr/>
            </p:nvSpPr>
            <p:spPr>
              <a:xfrm>
                <a:off x="3276600" y="5351383"/>
                <a:ext cx="3886200" cy="135421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ysClr val="windowText" lastClr="000000"/>
                    </a:solidFill>
                  </a:rPr>
                  <a:t>Densitometry analyzes comparing values of ARTS to Actin quantified the expression levels of ARTS in response to treatment of 5-Aza </a:t>
                </a:r>
              </a:p>
              <a:p>
                <a:endParaRPr lang="en-US" dirty="0"/>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cells that were examined</a:t>
            </a:r>
            <a:endParaRPr lang="en-US" dirty="0"/>
          </a:p>
        </p:txBody>
      </p:sp>
      <p:sp>
        <p:nvSpPr>
          <p:cNvPr id="3" name="Content Placeholder 2"/>
          <p:cNvSpPr>
            <a:spLocks noGrp="1"/>
          </p:cNvSpPr>
          <p:nvPr>
            <p:ph idx="1"/>
          </p:nvPr>
        </p:nvSpPr>
        <p:spPr/>
        <p:txBody>
          <a:bodyPr/>
          <a:lstStyle/>
          <a:p>
            <a:r>
              <a:rPr lang="en-US" dirty="0" smtClean="0"/>
              <a:t>A375- human epithelial malignant melanoma cell line</a:t>
            </a:r>
          </a:p>
          <a:p>
            <a:r>
              <a:rPr lang="en-US" dirty="0" smtClean="0"/>
              <a:t>UACC- human breast epithelial primary </a:t>
            </a:r>
            <a:r>
              <a:rPr lang="en-US" dirty="0" err="1" smtClean="0"/>
              <a:t>ductal</a:t>
            </a:r>
            <a:r>
              <a:rPr lang="en-US" dirty="0" smtClean="0"/>
              <a:t> carcinoma</a:t>
            </a:r>
          </a:p>
          <a:p>
            <a:r>
              <a:rPr lang="en-US" dirty="0" smtClean="0"/>
              <a:t>HepG2- human </a:t>
            </a:r>
            <a:r>
              <a:rPr lang="en-US" dirty="0" err="1" smtClean="0"/>
              <a:t>hepatocellular</a:t>
            </a:r>
            <a:r>
              <a:rPr lang="en-US" dirty="0" smtClean="0"/>
              <a:t> carcinoma</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057400"/>
            <a:ext cx="8686800" cy="2438400"/>
          </a:xfrm>
        </p:spPr>
        <p:txBody>
          <a:bodyPr>
            <a:noAutofit/>
          </a:bodyPr>
          <a:lstStyle/>
          <a:p>
            <a:r>
              <a:rPr lang="en-US" sz="6000" b="1" dirty="0" smtClean="0"/>
              <a:t>Results:</a:t>
            </a:r>
            <a:br>
              <a:rPr lang="en-US" sz="6000" b="1" dirty="0" smtClean="0"/>
            </a:br>
            <a:r>
              <a:rPr lang="en-US" sz="6000" b="1" dirty="0" smtClean="0"/>
              <a:t>ARTS promoter is methylated in A375, UACC and HepG2 cell lines</a:t>
            </a:r>
            <a:endParaRPr lang="en-US" sz="60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Programmed cell </a:t>
            </a:r>
            <a:r>
              <a:rPr lang="en-US" dirty="0" smtClean="0"/>
              <a:t>death-</a:t>
            </a:r>
            <a:r>
              <a:rPr lang="en-US" dirty="0"/>
              <a:t/>
            </a:r>
            <a:br>
              <a:rPr lang="en-US" dirty="0"/>
            </a:br>
            <a:r>
              <a:rPr lang="en-US" b="1" dirty="0" smtClean="0"/>
              <a:t>Apoptosis</a:t>
            </a:r>
            <a:endParaRPr lang="en-US" b="1" dirty="0"/>
          </a:p>
        </p:txBody>
      </p:sp>
      <p:sp>
        <p:nvSpPr>
          <p:cNvPr id="3" name="Content Placeholder 2"/>
          <p:cNvSpPr>
            <a:spLocks noGrp="1"/>
          </p:cNvSpPr>
          <p:nvPr>
            <p:ph idx="1"/>
          </p:nvPr>
        </p:nvSpPr>
        <p:spPr/>
        <p:txBody>
          <a:bodyPr>
            <a:normAutofit/>
          </a:bodyPr>
          <a:lstStyle/>
          <a:p>
            <a:r>
              <a:rPr lang="en-US" dirty="0" smtClean="0"/>
              <a:t>Essential </a:t>
            </a:r>
            <a:r>
              <a:rPr lang="en-US" dirty="0"/>
              <a:t>process occurring in all multi-cellular </a:t>
            </a:r>
            <a:r>
              <a:rPr lang="en-US" dirty="0" smtClean="0"/>
              <a:t>organisms </a:t>
            </a:r>
            <a:r>
              <a:rPr lang="en-US" dirty="0"/>
              <a:t>which leads to "cell suicide" </a:t>
            </a:r>
            <a:endParaRPr lang="en-US" dirty="0" smtClean="0"/>
          </a:p>
          <a:p>
            <a:r>
              <a:rPr lang="en-US" dirty="0" smtClean="0"/>
              <a:t>Keeps </a:t>
            </a:r>
            <a:r>
              <a:rPr lang="en-US" dirty="0"/>
              <a:t>a steady state </a:t>
            </a:r>
            <a:r>
              <a:rPr lang="en-US" dirty="0" smtClean="0"/>
              <a:t>cell numbers in tissues</a:t>
            </a:r>
          </a:p>
          <a:p>
            <a:r>
              <a:rPr lang="en-US" dirty="0" smtClean="0"/>
              <a:t>Serves </a:t>
            </a:r>
            <a:r>
              <a:rPr lang="en-US" dirty="0"/>
              <a:t>as a major defense mechanism </a:t>
            </a:r>
            <a:r>
              <a:rPr lang="en-US" dirty="0" smtClean="0"/>
              <a:t>that protects the organism  </a:t>
            </a:r>
            <a:r>
              <a:rPr lang="en-US" dirty="0"/>
              <a:t>from mutations that can cause uncontrolled division leading to </a:t>
            </a:r>
            <a:r>
              <a:rPr lang="en-US" dirty="0" smtClean="0"/>
              <a:t>cancer</a:t>
            </a:r>
          </a:p>
          <a:p>
            <a:endParaRPr lang="en-US" dirty="0" smtClean="0"/>
          </a:p>
          <a:p>
            <a:endParaRPr lang="en-US"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5257800"/>
            <a:ext cx="3429000" cy="707886"/>
          </a:xfrm>
          <a:prstGeom prst="rect">
            <a:avLst/>
          </a:prstGeom>
          <a:noFill/>
        </p:spPr>
        <p:txBody>
          <a:bodyPr wrap="square" rtlCol="0">
            <a:spAutoFit/>
          </a:bodyPr>
          <a:lstStyle/>
          <a:p>
            <a:r>
              <a:rPr lang="en-US" sz="1000" dirty="0" smtClean="0"/>
              <a:t>P.C-  for positive control we used plasmid with ARTS gens.  </a:t>
            </a:r>
            <a:br>
              <a:rPr lang="en-US" sz="1000" dirty="0" smtClean="0"/>
            </a:br>
            <a:r>
              <a:rPr lang="en-US" sz="1000" dirty="0" smtClean="0"/>
              <a:t>N.C- for negative control the sample contained primer for  ARTS  without cDNA  </a:t>
            </a:r>
          </a:p>
          <a:p>
            <a:r>
              <a:rPr lang="en-US" sz="1000" dirty="0" smtClean="0"/>
              <a:t>N.T- Untreated cells with 5-aza </a:t>
            </a:r>
            <a:endParaRPr lang="en-US" sz="1000" dirty="0"/>
          </a:p>
        </p:txBody>
      </p:sp>
      <p:sp>
        <p:nvSpPr>
          <p:cNvPr id="13" name="TextBox 12"/>
          <p:cNvSpPr txBox="1"/>
          <p:nvPr/>
        </p:nvSpPr>
        <p:spPr>
          <a:xfrm>
            <a:off x="457200" y="838200"/>
            <a:ext cx="8305800" cy="1569660"/>
          </a:xfrm>
          <a:prstGeom prst="rect">
            <a:avLst/>
          </a:prstGeom>
          <a:noFill/>
        </p:spPr>
        <p:txBody>
          <a:bodyPr wrap="square" rtlCol="0">
            <a:spAutoFit/>
          </a:bodyPr>
          <a:lstStyle/>
          <a:p>
            <a:r>
              <a:rPr lang="en-US" sz="3200" dirty="0" smtClean="0"/>
              <a:t>ARTS expression is increased with the exposure to 5-Aza at the RNA levels in A375 cell line </a:t>
            </a:r>
            <a:endParaRPr lang="en-US" sz="3200" dirty="0"/>
          </a:p>
        </p:txBody>
      </p:sp>
      <p:sp>
        <p:nvSpPr>
          <p:cNvPr id="14" name="TextBox 13"/>
          <p:cNvSpPr txBox="1"/>
          <p:nvPr/>
        </p:nvSpPr>
        <p:spPr>
          <a:xfrm>
            <a:off x="152400" y="6172200"/>
            <a:ext cx="4549515" cy="307777"/>
          </a:xfrm>
          <a:prstGeom prst="rect">
            <a:avLst/>
          </a:prstGeom>
          <a:noFill/>
        </p:spPr>
        <p:txBody>
          <a:bodyPr wrap="none" rtlCol="0">
            <a:spAutoFit/>
          </a:bodyPr>
          <a:lstStyle/>
          <a:p>
            <a:r>
              <a:rPr lang="en-US" sz="1400" dirty="0" smtClean="0"/>
              <a:t>A375 is a human epithelial </a:t>
            </a:r>
            <a:r>
              <a:rPr lang="en-US" sz="1400" dirty="0"/>
              <a:t>malignant </a:t>
            </a:r>
            <a:r>
              <a:rPr lang="en-US" sz="1400" dirty="0" smtClean="0"/>
              <a:t>melanoma cell line</a:t>
            </a:r>
            <a:endParaRPr lang="en-US" sz="1400" dirty="0"/>
          </a:p>
        </p:txBody>
      </p:sp>
      <p:grpSp>
        <p:nvGrpSpPr>
          <p:cNvPr id="16" name="Group 15"/>
          <p:cNvGrpSpPr/>
          <p:nvPr/>
        </p:nvGrpSpPr>
        <p:grpSpPr>
          <a:xfrm>
            <a:off x="228600" y="2286000"/>
            <a:ext cx="7905557" cy="3048000"/>
            <a:chOff x="228600" y="2286000"/>
            <a:chExt cx="7905557" cy="3048000"/>
          </a:xfrm>
        </p:grpSpPr>
        <p:graphicFrame>
          <p:nvGraphicFramePr>
            <p:cNvPr id="9" name="Chart 8"/>
            <p:cNvGraphicFramePr/>
            <p:nvPr/>
          </p:nvGraphicFramePr>
          <p:xfrm>
            <a:off x="3962400" y="2286000"/>
            <a:ext cx="4171757" cy="3048000"/>
          </p:xfrm>
          <a:graphic>
            <a:graphicData uri="http://schemas.openxmlformats.org/drawingml/2006/chart">
              <c:chart xmlns:c="http://schemas.openxmlformats.org/drawingml/2006/chart" xmlns:r="http://schemas.openxmlformats.org/officeDocument/2006/relationships" r:id="rId2"/>
            </a:graphicData>
          </a:graphic>
        </p:graphicFrame>
        <p:grpSp>
          <p:nvGrpSpPr>
            <p:cNvPr id="15" name="Group 14"/>
            <p:cNvGrpSpPr/>
            <p:nvPr/>
          </p:nvGrpSpPr>
          <p:grpSpPr>
            <a:xfrm>
              <a:off x="228600" y="2362200"/>
              <a:ext cx="3710940" cy="2667000"/>
              <a:chOff x="228600" y="2362200"/>
              <a:chExt cx="3710940" cy="2667000"/>
            </a:xfrm>
          </p:grpSpPr>
          <p:grpSp>
            <p:nvGrpSpPr>
              <p:cNvPr id="12" name="Group 11"/>
              <p:cNvGrpSpPr/>
              <p:nvPr/>
            </p:nvGrpSpPr>
            <p:grpSpPr>
              <a:xfrm>
                <a:off x="228600" y="2362200"/>
                <a:ext cx="3710940" cy="2667000"/>
                <a:chOff x="228600" y="2362200"/>
                <a:chExt cx="3710940" cy="2667000"/>
              </a:xfrm>
            </p:grpSpPr>
            <p:pic>
              <p:nvPicPr>
                <p:cNvPr id="4" name="Picture 5"/>
                <p:cNvPicPr>
                  <a:picLocks noChangeAspect="1" noChangeArrowheads="1"/>
                </p:cNvPicPr>
                <p:nvPr/>
              </p:nvPicPr>
              <p:blipFill>
                <a:blip r:embed="rId3" cstate="print"/>
                <a:srcRect/>
                <a:stretch>
                  <a:fillRect/>
                </a:stretch>
              </p:blipFill>
              <p:spPr bwMode="auto">
                <a:xfrm>
                  <a:off x="228600" y="2362200"/>
                  <a:ext cx="2325852" cy="2667000"/>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514600" y="2362200"/>
                  <a:ext cx="1424940" cy="2667000"/>
                </a:xfrm>
                <a:prstGeom prst="rect">
                  <a:avLst/>
                </a:prstGeom>
                <a:noFill/>
                <a:ln w="9525">
                  <a:noFill/>
                  <a:miter lim="800000"/>
                  <a:headEnd/>
                  <a:tailEnd/>
                </a:ln>
              </p:spPr>
            </p:pic>
          </p:grpSp>
          <p:sp>
            <p:nvSpPr>
              <p:cNvPr id="10" name="TextBox 9"/>
              <p:cNvSpPr txBox="1"/>
              <p:nvPr/>
            </p:nvSpPr>
            <p:spPr>
              <a:xfrm>
                <a:off x="457200" y="4089484"/>
                <a:ext cx="685800" cy="253916"/>
              </a:xfrm>
              <a:prstGeom prst="rect">
                <a:avLst/>
              </a:prstGeom>
              <a:noFill/>
            </p:spPr>
            <p:txBody>
              <a:bodyPr wrap="square" rtlCol="0">
                <a:spAutoFit/>
              </a:bodyPr>
              <a:lstStyle/>
              <a:p>
                <a:r>
                  <a:rPr lang="en-US" sz="1050" dirty="0" smtClean="0">
                    <a:latin typeface="+mj-lt"/>
                  </a:rPr>
                  <a:t>192</a:t>
                </a:r>
                <a:r>
                  <a:rPr lang="en-US" sz="1050" dirty="0" smtClean="0"/>
                  <a:t> bp</a:t>
                </a:r>
                <a:endParaRPr lang="en-US" sz="1050" dirty="0"/>
              </a:p>
            </p:txBody>
          </p:sp>
          <p:sp>
            <p:nvSpPr>
              <p:cNvPr id="11" name="TextBox 10"/>
              <p:cNvSpPr txBox="1"/>
              <p:nvPr/>
            </p:nvSpPr>
            <p:spPr>
              <a:xfrm>
                <a:off x="1295400" y="3581400"/>
                <a:ext cx="685800" cy="253916"/>
              </a:xfrm>
              <a:prstGeom prst="rect">
                <a:avLst/>
              </a:prstGeom>
              <a:noFill/>
            </p:spPr>
            <p:txBody>
              <a:bodyPr wrap="square" rtlCol="0">
                <a:spAutoFit/>
              </a:bodyPr>
              <a:lstStyle/>
              <a:p>
                <a:r>
                  <a:rPr lang="en-US" sz="1050" dirty="0" smtClean="0">
                    <a:latin typeface="+mj-lt"/>
                  </a:rPr>
                  <a:t>610 </a:t>
                </a:r>
                <a:r>
                  <a:rPr lang="en-US" sz="1050" dirty="0" smtClean="0"/>
                  <a:t>bp</a:t>
                </a:r>
                <a:endParaRPr lang="en-US" sz="1050" dirty="0"/>
              </a:p>
            </p:txBody>
          </p:sp>
        </p:grpSp>
      </p:grpSp>
      <p:sp>
        <p:nvSpPr>
          <p:cNvPr id="2" name="TextBox 1"/>
          <p:cNvSpPr txBox="1"/>
          <p:nvPr/>
        </p:nvSpPr>
        <p:spPr>
          <a:xfrm>
            <a:off x="4191000" y="5384585"/>
            <a:ext cx="4419600" cy="369332"/>
          </a:xfrm>
          <a:prstGeom prst="rect">
            <a:avLst/>
          </a:prstGeom>
          <a:noFill/>
        </p:spPr>
        <p:txBody>
          <a:bodyPr wrap="square" rtlCol="1">
            <a:spAutoFit/>
          </a:bodyPr>
          <a:lstStyle/>
          <a:p>
            <a:r>
              <a:rPr lang="en-US" b="1" dirty="0" smtClean="0"/>
              <a:t>18 </a:t>
            </a:r>
            <a:r>
              <a:rPr lang="en-US" b="1" dirty="0"/>
              <a:t>times </a:t>
            </a:r>
            <a:r>
              <a:rPr lang="en-US" b="1" dirty="0" smtClean="0"/>
              <a:t>increase  in A375 treated cells</a:t>
            </a:r>
            <a:endParaRPr lang="he-IL"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3581400" y="2590800"/>
          <a:ext cx="4724400" cy="33528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457200" y="762000"/>
            <a:ext cx="8305800" cy="1569660"/>
          </a:xfrm>
          <a:prstGeom prst="rect">
            <a:avLst/>
          </a:prstGeom>
          <a:noFill/>
        </p:spPr>
        <p:txBody>
          <a:bodyPr wrap="square" rtlCol="0">
            <a:spAutoFit/>
          </a:bodyPr>
          <a:lstStyle/>
          <a:p>
            <a:r>
              <a:rPr lang="en-US" sz="3200" b="1" dirty="0" smtClean="0"/>
              <a:t>5-Aza treatment caused demethylation of ARTS promoter in a dose depended manner in A375 cell line</a:t>
            </a:r>
            <a:endParaRPr lang="en-US" sz="3200" b="1" dirty="0"/>
          </a:p>
        </p:txBody>
      </p:sp>
      <p:sp>
        <p:nvSpPr>
          <p:cNvPr id="8" name="TextBox 7"/>
          <p:cNvSpPr txBox="1"/>
          <p:nvPr/>
        </p:nvSpPr>
        <p:spPr>
          <a:xfrm>
            <a:off x="4343400" y="4419600"/>
            <a:ext cx="381000" cy="369332"/>
          </a:xfrm>
          <a:prstGeom prst="rect">
            <a:avLst/>
          </a:prstGeom>
          <a:noFill/>
        </p:spPr>
        <p:txBody>
          <a:bodyPr wrap="square" rtlCol="0">
            <a:spAutoFit/>
          </a:bodyPr>
          <a:lstStyle/>
          <a:p>
            <a:r>
              <a:rPr lang="en-US" dirty="0" smtClean="0"/>
              <a:t>1</a:t>
            </a:r>
            <a:endParaRPr lang="en-US" dirty="0"/>
          </a:p>
        </p:txBody>
      </p:sp>
      <p:sp>
        <p:nvSpPr>
          <p:cNvPr id="10" name="TextBox 9"/>
          <p:cNvSpPr txBox="1"/>
          <p:nvPr/>
        </p:nvSpPr>
        <p:spPr>
          <a:xfrm>
            <a:off x="5715000" y="5105400"/>
            <a:ext cx="304800" cy="369332"/>
          </a:xfrm>
          <a:prstGeom prst="rect">
            <a:avLst/>
          </a:prstGeom>
          <a:noFill/>
        </p:spPr>
        <p:txBody>
          <a:bodyPr wrap="square" rtlCol="0">
            <a:spAutoFit/>
          </a:bodyPr>
          <a:lstStyle/>
          <a:p>
            <a:r>
              <a:rPr lang="en-US" dirty="0" smtClean="0"/>
              <a:t>2</a:t>
            </a:r>
            <a:endParaRPr lang="en-US" dirty="0"/>
          </a:p>
        </p:txBody>
      </p:sp>
      <p:grpSp>
        <p:nvGrpSpPr>
          <p:cNvPr id="19" name="Group 18"/>
          <p:cNvGrpSpPr/>
          <p:nvPr/>
        </p:nvGrpSpPr>
        <p:grpSpPr>
          <a:xfrm>
            <a:off x="228600" y="2514600"/>
            <a:ext cx="3352800" cy="3237131"/>
            <a:chOff x="228600" y="2667000"/>
            <a:chExt cx="3352800" cy="3237131"/>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t="68528" r="517" b="15261"/>
            <a:stretch>
              <a:fillRect/>
            </a:stretch>
          </p:blipFill>
          <p:spPr bwMode="auto">
            <a:xfrm>
              <a:off x="228600" y="4876800"/>
              <a:ext cx="32004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t="9619" b="24138"/>
            <a:stretch>
              <a:fillRect/>
            </a:stretch>
          </p:blipFill>
          <p:spPr bwMode="auto">
            <a:xfrm>
              <a:off x="228600" y="2971800"/>
              <a:ext cx="3200400" cy="190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2895600" y="4953000"/>
              <a:ext cx="685800" cy="246221"/>
            </a:xfrm>
            <a:prstGeom prst="rect">
              <a:avLst/>
            </a:prstGeom>
            <a:noFill/>
          </p:spPr>
          <p:txBody>
            <a:bodyPr wrap="square" rtlCol="0">
              <a:spAutoFit/>
            </a:bodyPr>
            <a:lstStyle/>
            <a:p>
              <a:r>
                <a:rPr lang="en-US" sz="1000" b="1" dirty="0" smtClean="0"/>
                <a:t>Actin</a:t>
              </a:r>
              <a:endParaRPr lang="en-US" sz="1000" b="1" dirty="0"/>
            </a:p>
          </p:txBody>
        </p:sp>
        <p:sp>
          <p:nvSpPr>
            <p:cNvPr id="11" name="TextBox 10"/>
            <p:cNvSpPr txBox="1"/>
            <p:nvPr/>
          </p:nvSpPr>
          <p:spPr>
            <a:xfrm>
              <a:off x="685800" y="2667000"/>
              <a:ext cx="304800" cy="369332"/>
            </a:xfrm>
            <a:prstGeom prst="rect">
              <a:avLst/>
            </a:prstGeom>
            <a:noFill/>
          </p:spPr>
          <p:txBody>
            <a:bodyPr wrap="square" rtlCol="0">
              <a:spAutoFit/>
            </a:bodyPr>
            <a:lstStyle/>
            <a:p>
              <a:r>
                <a:rPr lang="en-US" dirty="0" smtClean="0"/>
                <a:t>1</a:t>
              </a:r>
              <a:endParaRPr lang="en-US" dirty="0"/>
            </a:p>
          </p:txBody>
        </p:sp>
        <p:sp>
          <p:nvSpPr>
            <p:cNvPr id="12" name="TextBox 11"/>
            <p:cNvSpPr txBox="1"/>
            <p:nvPr/>
          </p:nvSpPr>
          <p:spPr>
            <a:xfrm>
              <a:off x="1905000" y="2667000"/>
              <a:ext cx="304800" cy="369332"/>
            </a:xfrm>
            <a:prstGeom prst="rect">
              <a:avLst/>
            </a:prstGeom>
            <a:noFill/>
          </p:spPr>
          <p:txBody>
            <a:bodyPr wrap="square" rtlCol="0">
              <a:spAutoFit/>
            </a:bodyPr>
            <a:lstStyle/>
            <a:p>
              <a:r>
                <a:rPr lang="en-US" dirty="0" smtClean="0"/>
                <a:t>1</a:t>
              </a:r>
              <a:endParaRPr lang="en-US" dirty="0"/>
            </a:p>
          </p:txBody>
        </p:sp>
        <p:sp>
          <p:nvSpPr>
            <p:cNvPr id="13" name="TextBox 12"/>
            <p:cNvSpPr txBox="1"/>
            <p:nvPr/>
          </p:nvSpPr>
          <p:spPr>
            <a:xfrm>
              <a:off x="228600" y="5257800"/>
              <a:ext cx="2590800" cy="646331"/>
            </a:xfrm>
            <a:prstGeom prst="rect">
              <a:avLst/>
            </a:prstGeom>
            <a:noFill/>
          </p:spPr>
          <p:txBody>
            <a:bodyPr wrap="square" rtlCol="0">
              <a:spAutoFit/>
            </a:bodyPr>
            <a:lstStyle/>
            <a:p>
              <a:r>
                <a:rPr lang="en-US" sz="1200" dirty="0" smtClean="0"/>
                <a:t>1- Exp1 10 µM of 5-Aza</a:t>
              </a:r>
            </a:p>
            <a:p>
              <a:r>
                <a:rPr lang="en-US" sz="1200" dirty="0" smtClean="0"/>
                <a:t>2- Exp2 1 µM of 5-Aza</a:t>
              </a:r>
            </a:p>
            <a:p>
              <a:r>
                <a:rPr lang="en-US" sz="1200" dirty="0" smtClean="0"/>
                <a:t>3-Exp3 0.1 µM of 5-Aza</a:t>
              </a:r>
            </a:p>
          </p:txBody>
        </p:sp>
        <p:sp>
          <p:nvSpPr>
            <p:cNvPr id="14" name="TextBox 13"/>
            <p:cNvSpPr txBox="1"/>
            <p:nvPr/>
          </p:nvSpPr>
          <p:spPr>
            <a:xfrm>
              <a:off x="990600" y="2667000"/>
              <a:ext cx="304800" cy="369332"/>
            </a:xfrm>
            <a:prstGeom prst="rect">
              <a:avLst/>
            </a:prstGeom>
            <a:noFill/>
          </p:spPr>
          <p:txBody>
            <a:bodyPr wrap="square" rtlCol="0">
              <a:spAutoFit/>
            </a:bodyPr>
            <a:lstStyle/>
            <a:p>
              <a:r>
                <a:rPr lang="en-US" dirty="0" smtClean="0"/>
                <a:t>2</a:t>
              </a:r>
              <a:endParaRPr lang="en-US" dirty="0"/>
            </a:p>
          </p:txBody>
        </p:sp>
        <p:sp>
          <p:nvSpPr>
            <p:cNvPr id="15" name="TextBox 14"/>
            <p:cNvSpPr txBox="1"/>
            <p:nvPr/>
          </p:nvSpPr>
          <p:spPr>
            <a:xfrm>
              <a:off x="2209800" y="2667000"/>
              <a:ext cx="304800" cy="369332"/>
            </a:xfrm>
            <a:prstGeom prst="rect">
              <a:avLst/>
            </a:prstGeom>
            <a:noFill/>
          </p:spPr>
          <p:txBody>
            <a:bodyPr wrap="square" rtlCol="0">
              <a:spAutoFit/>
            </a:bodyPr>
            <a:lstStyle/>
            <a:p>
              <a:r>
                <a:rPr lang="en-US" dirty="0" smtClean="0"/>
                <a:t>2</a:t>
              </a:r>
              <a:endParaRPr lang="en-US" dirty="0"/>
            </a:p>
          </p:txBody>
        </p:sp>
        <p:sp>
          <p:nvSpPr>
            <p:cNvPr id="16" name="TextBox 1"/>
            <p:cNvSpPr txBox="1"/>
            <p:nvPr/>
          </p:nvSpPr>
          <p:spPr>
            <a:xfrm>
              <a:off x="1447800" y="2667000"/>
              <a:ext cx="3048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r>
                <a:rPr lang="en-US" sz="1800" kern="1200" dirty="0">
                  <a:solidFill>
                    <a:schemeClr val="tx1"/>
                  </a:solidFill>
                </a:rPr>
                <a:t>3</a:t>
              </a:r>
            </a:p>
          </p:txBody>
        </p:sp>
        <p:sp>
          <p:nvSpPr>
            <p:cNvPr id="17" name="TextBox 1"/>
            <p:cNvSpPr txBox="1"/>
            <p:nvPr/>
          </p:nvSpPr>
          <p:spPr>
            <a:xfrm>
              <a:off x="2590800" y="2667000"/>
              <a:ext cx="3048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r>
                <a:rPr lang="en-US" sz="1800" kern="1200" dirty="0">
                  <a:solidFill>
                    <a:schemeClr val="tx1"/>
                  </a:solidFill>
                </a:rPr>
                <a:t>3</a:t>
              </a:r>
            </a:p>
          </p:txBody>
        </p:sp>
        <p:sp>
          <p:nvSpPr>
            <p:cNvPr id="18" name="TextBox 17"/>
            <p:cNvSpPr txBox="1"/>
            <p:nvPr/>
          </p:nvSpPr>
          <p:spPr>
            <a:xfrm>
              <a:off x="2895600" y="4343400"/>
              <a:ext cx="685800" cy="253916"/>
            </a:xfrm>
            <a:prstGeom prst="rect">
              <a:avLst/>
            </a:prstGeom>
            <a:noFill/>
          </p:spPr>
          <p:txBody>
            <a:bodyPr wrap="square" rtlCol="0">
              <a:spAutoFit/>
            </a:bodyPr>
            <a:lstStyle/>
            <a:p>
              <a:r>
                <a:rPr lang="en-US" sz="1050" dirty="0" smtClean="0">
                  <a:latin typeface="+mj-lt"/>
                </a:rPr>
                <a:t>192</a:t>
              </a:r>
              <a:r>
                <a:rPr lang="en-US" sz="1050" dirty="0" smtClean="0"/>
                <a:t> bp</a:t>
              </a:r>
              <a:endParaRPr lang="en-US" sz="1050" dirty="0"/>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noAutofit/>
          </a:bodyPr>
          <a:lstStyle/>
          <a:p>
            <a:r>
              <a:rPr lang="en-US" sz="3200" b="1" dirty="0" smtClean="0">
                <a:solidFill>
                  <a:schemeClr val="tx1"/>
                </a:solidFill>
                <a:latin typeface="+mn-lt"/>
                <a:ea typeface="+mn-ea"/>
                <a:cs typeface="+mn-cs"/>
              </a:rPr>
              <a:t>5-Aza treatment caused demethylation of ARTS promoter in a dose depended manner in A375 cell line</a:t>
            </a:r>
          </a:p>
        </p:txBody>
      </p:sp>
      <p:graphicFrame>
        <p:nvGraphicFramePr>
          <p:cNvPr id="4" name="Chart 3"/>
          <p:cNvGraphicFramePr/>
          <p:nvPr/>
        </p:nvGraphicFramePr>
        <p:xfrm>
          <a:off x="685800" y="2209800"/>
          <a:ext cx="7696200" cy="4343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3505200" y="2438400"/>
          <a:ext cx="4495800"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57200" y="609600"/>
            <a:ext cx="8305800" cy="1569660"/>
          </a:xfrm>
          <a:prstGeom prst="rect">
            <a:avLst/>
          </a:prstGeom>
          <a:noFill/>
        </p:spPr>
        <p:txBody>
          <a:bodyPr wrap="square" rtlCol="0">
            <a:spAutoFit/>
          </a:bodyPr>
          <a:lstStyle/>
          <a:p>
            <a:r>
              <a:rPr lang="en-US" sz="3200" b="1" dirty="0" smtClean="0"/>
              <a:t>ARTS expression increases with the exposure to 5-Aza at the RNA levels in UACC cell line </a:t>
            </a:r>
            <a:endParaRPr lang="en-US" sz="3200" b="1" dirty="0"/>
          </a:p>
        </p:txBody>
      </p:sp>
      <p:pic>
        <p:nvPicPr>
          <p:cNvPr id="1026" name="Picture 2" descr="C:\Users\Dana\Desktop\פרויקט מחקר\Dana\Results\DNA gels\PCR\UACC\UACC EXP 1.1.tif"/>
          <p:cNvPicPr>
            <a:picLocks noChangeAspect="1" noChangeArrowheads="1"/>
          </p:cNvPicPr>
          <p:nvPr/>
        </p:nvPicPr>
        <p:blipFill>
          <a:blip r:embed="rId3" cstate="print"/>
          <a:srcRect/>
          <a:stretch>
            <a:fillRect/>
          </a:stretch>
        </p:blipFill>
        <p:spPr bwMode="auto">
          <a:xfrm>
            <a:off x="304801" y="2438400"/>
            <a:ext cx="2514600" cy="2743199"/>
          </a:xfrm>
          <a:prstGeom prst="rect">
            <a:avLst/>
          </a:prstGeom>
          <a:noFill/>
        </p:spPr>
      </p:pic>
      <p:sp>
        <p:nvSpPr>
          <p:cNvPr id="9" name="TextBox 8"/>
          <p:cNvSpPr txBox="1"/>
          <p:nvPr/>
        </p:nvSpPr>
        <p:spPr>
          <a:xfrm>
            <a:off x="533400" y="6248400"/>
            <a:ext cx="4868320" cy="307777"/>
          </a:xfrm>
          <a:prstGeom prst="rect">
            <a:avLst/>
          </a:prstGeom>
          <a:noFill/>
        </p:spPr>
        <p:txBody>
          <a:bodyPr wrap="none" rtlCol="0">
            <a:spAutoFit/>
          </a:bodyPr>
          <a:lstStyle/>
          <a:p>
            <a:r>
              <a:rPr lang="en-US" sz="1400" dirty="0" smtClean="0"/>
              <a:t>UACC is a human breast epithelial </a:t>
            </a:r>
            <a:r>
              <a:rPr lang="en-US" sz="1400" dirty="0"/>
              <a:t>primary ductal carcinoma</a:t>
            </a:r>
          </a:p>
        </p:txBody>
      </p:sp>
      <p:grpSp>
        <p:nvGrpSpPr>
          <p:cNvPr id="11" name="Group 10"/>
          <p:cNvGrpSpPr/>
          <p:nvPr/>
        </p:nvGrpSpPr>
        <p:grpSpPr>
          <a:xfrm>
            <a:off x="304800" y="4648200"/>
            <a:ext cx="2935640" cy="990599"/>
            <a:chOff x="304800" y="4648200"/>
            <a:chExt cx="2935640" cy="990599"/>
          </a:xfrm>
        </p:grpSpPr>
        <p:pic>
          <p:nvPicPr>
            <p:cNvPr id="1027" name="Picture 3" descr="C:\Users\Dana\Desktop\פרויקט מחקר\Dana\Results\DNA gels\PCR\UACC\UACC EXP 1.1 Actin.tif"/>
            <p:cNvPicPr>
              <a:picLocks noChangeAspect="1" noChangeArrowheads="1"/>
            </p:cNvPicPr>
            <p:nvPr/>
          </p:nvPicPr>
          <p:blipFill>
            <a:blip r:embed="rId4" cstate="print"/>
            <a:srcRect t="55263" b="28947"/>
            <a:stretch>
              <a:fillRect/>
            </a:stretch>
          </p:blipFill>
          <p:spPr bwMode="auto">
            <a:xfrm>
              <a:off x="304800" y="5181599"/>
              <a:ext cx="2209800" cy="457200"/>
            </a:xfrm>
            <a:prstGeom prst="rect">
              <a:avLst/>
            </a:prstGeom>
            <a:noFill/>
          </p:spPr>
        </p:pic>
        <p:sp>
          <p:nvSpPr>
            <p:cNvPr id="8" name="TextBox 7"/>
            <p:cNvSpPr txBox="1"/>
            <p:nvPr/>
          </p:nvSpPr>
          <p:spPr>
            <a:xfrm>
              <a:off x="2514600" y="5257800"/>
              <a:ext cx="725840" cy="369332"/>
            </a:xfrm>
            <a:prstGeom prst="rect">
              <a:avLst/>
            </a:prstGeom>
            <a:noFill/>
          </p:spPr>
          <p:txBody>
            <a:bodyPr wrap="none" rtlCol="0">
              <a:spAutoFit/>
            </a:bodyPr>
            <a:lstStyle/>
            <a:p>
              <a:r>
                <a:rPr lang="en-US" dirty="0" smtClean="0"/>
                <a:t>Actin</a:t>
              </a:r>
              <a:endParaRPr lang="en-US" dirty="0"/>
            </a:p>
          </p:txBody>
        </p:sp>
        <p:sp>
          <p:nvSpPr>
            <p:cNvPr id="10" name="TextBox 9"/>
            <p:cNvSpPr txBox="1"/>
            <p:nvPr/>
          </p:nvSpPr>
          <p:spPr>
            <a:xfrm>
              <a:off x="2209800" y="4648200"/>
              <a:ext cx="685800" cy="253916"/>
            </a:xfrm>
            <a:prstGeom prst="rect">
              <a:avLst/>
            </a:prstGeom>
            <a:noFill/>
          </p:spPr>
          <p:txBody>
            <a:bodyPr wrap="square" rtlCol="0">
              <a:spAutoFit/>
            </a:bodyPr>
            <a:lstStyle/>
            <a:p>
              <a:r>
                <a:rPr lang="en-US" sz="1050" dirty="0" smtClean="0">
                  <a:latin typeface="+mj-lt"/>
                </a:rPr>
                <a:t>192</a:t>
              </a:r>
              <a:r>
                <a:rPr lang="en-US" sz="1050" dirty="0" smtClean="0"/>
                <a:t> bp</a:t>
              </a:r>
              <a:endParaRPr lang="en-US" sz="1050" dirty="0"/>
            </a:p>
          </p:txBody>
        </p:sp>
      </p:grpSp>
      <p:sp>
        <p:nvSpPr>
          <p:cNvPr id="2" name="TextBox 1"/>
          <p:cNvSpPr txBox="1"/>
          <p:nvPr/>
        </p:nvSpPr>
        <p:spPr>
          <a:xfrm>
            <a:off x="4135582" y="5715000"/>
            <a:ext cx="3403881" cy="369332"/>
          </a:xfrm>
          <a:prstGeom prst="rect">
            <a:avLst/>
          </a:prstGeom>
          <a:noFill/>
        </p:spPr>
        <p:txBody>
          <a:bodyPr wrap="none" rtlCol="1">
            <a:spAutoFit/>
          </a:bodyPr>
          <a:lstStyle/>
          <a:p>
            <a:r>
              <a:rPr lang="en-US" b="1" dirty="0"/>
              <a:t>8 times increase in UACC cells</a:t>
            </a:r>
            <a:endParaRPr lang="he-IL"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381000" y="381000"/>
            <a:ext cx="8229600" cy="1523494"/>
          </a:xfrm>
          <a:prstGeom prst="rect">
            <a:avLst/>
          </a:prstGeom>
          <a:noFill/>
        </p:spPr>
        <p:txBody>
          <a:bodyPr wrap="square" rtlCol="0">
            <a:spAutoFit/>
          </a:bodyPr>
          <a:lstStyle/>
          <a:p>
            <a:r>
              <a:rPr lang="en-US" sz="3200" b="1" dirty="0" smtClean="0">
                <a:solidFill>
                  <a:schemeClr val="tx1"/>
                </a:solidFill>
                <a:latin typeface="+mn-lt"/>
                <a:ea typeface="+mn-ea"/>
                <a:cs typeface="+mn-cs"/>
              </a:rPr>
              <a:t>ARTS expression increases with the exposure to 5-Aza at the RNA levels in HepG2 cell line </a:t>
            </a:r>
            <a:endParaRPr lang="en-US" sz="3200" b="1" dirty="0">
              <a:solidFill>
                <a:schemeClr val="tx1"/>
              </a:solidFill>
              <a:latin typeface="+mn-lt"/>
              <a:ea typeface="+mn-ea"/>
              <a:cs typeface="+mn-cs"/>
            </a:endParaRPr>
          </a:p>
        </p:txBody>
      </p:sp>
      <p:graphicFrame>
        <p:nvGraphicFramePr>
          <p:cNvPr id="7" name="Chart 6"/>
          <p:cNvGraphicFramePr/>
          <p:nvPr/>
        </p:nvGraphicFramePr>
        <p:xfrm>
          <a:off x="4114800" y="1752600"/>
          <a:ext cx="4800600"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4419600"/>
            <a:ext cx="3352800" cy="584775"/>
          </a:xfrm>
          <a:prstGeom prst="rect">
            <a:avLst/>
          </a:prstGeom>
          <a:noFill/>
        </p:spPr>
        <p:txBody>
          <a:bodyPr wrap="square" rtlCol="0">
            <a:spAutoFit/>
          </a:bodyPr>
          <a:lstStyle/>
          <a:p>
            <a:r>
              <a:rPr lang="en-US" sz="800" dirty="0" smtClean="0"/>
              <a:t>P.C-  for positive control we used plasmid with ARTS gens.  </a:t>
            </a:r>
            <a:br>
              <a:rPr lang="en-US" sz="800" dirty="0" smtClean="0"/>
            </a:br>
            <a:r>
              <a:rPr lang="en-US" sz="800" dirty="0" smtClean="0"/>
              <a:t>N.C- for negative control the sample contained primer for  ARTS  without cDNA  </a:t>
            </a:r>
          </a:p>
          <a:p>
            <a:r>
              <a:rPr lang="en-US" sz="800" dirty="0" smtClean="0"/>
              <a:t>N.T- Untreated cells with 5-aza </a:t>
            </a:r>
            <a:endParaRPr lang="en-US" sz="800" dirty="0"/>
          </a:p>
        </p:txBody>
      </p:sp>
      <p:sp>
        <p:nvSpPr>
          <p:cNvPr id="9" name="TextBox 8"/>
          <p:cNvSpPr txBox="1"/>
          <p:nvPr/>
        </p:nvSpPr>
        <p:spPr>
          <a:xfrm>
            <a:off x="152400" y="6400800"/>
            <a:ext cx="3611053" cy="307777"/>
          </a:xfrm>
          <a:prstGeom prst="rect">
            <a:avLst/>
          </a:prstGeom>
          <a:noFill/>
        </p:spPr>
        <p:txBody>
          <a:bodyPr wrap="none" rtlCol="0">
            <a:spAutoFit/>
          </a:bodyPr>
          <a:lstStyle/>
          <a:p>
            <a:r>
              <a:rPr lang="en-US" sz="1400" dirty="0" smtClean="0"/>
              <a:t>HepG2 is a human </a:t>
            </a:r>
            <a:r>
              <a:rPr lang="en-US" sz="1400" dirty="0" err="1"/>
              <a:t>hepatocellular</a:t>
            </a:r>
            <a:r>
              <a:rPr lang="en-US" sz="1400" dirty="0"/>
              <a:t> carcinoma</a:t>
            </a:r>
          </a:p>
        </p:txBody>
      </p:sp>
      <p:grpSp>
        <p:nvGrpSpPr>
          <p:cNvPr id="12" name="Group 11"/>
          <p:cNvGrpSpPr/>
          <p:nvPr/>
        </p:nvGrpSpPr>
        <p:grpSpPr>
          <a:xfrm>
            <a:off x="152400" y="2133600"/>
            <a:ext cx="4191000" cy="2133600"/>
            <a:chOff x="152400" y="2133600"/>
            <a:chExt cx="4191000" cy="2133600"/>
          </a:xfrm>
        </p:grpSpPr>
        <p:pic>
          <p:nvPicPr>
            <p:cNvPr id="6" name="Picture 5"/>
            <p:cNvPicPr>
              <a:picLocks noChangeAspect="1" noChangeArrowheads="1"/>
            </p:cNvPicPr>
            <p:nvPr/>
          </p:nvPicPr>
          <p:blipFill>
            <a:blip r:embed="rId3" cstate="print"/>
            <a:srcRect b="10000"/>
            <a:stretch>
              <a:fillRect/>
            </a:stretch>
          </p:blipFill>
          <p:spPr bwMode="auto">
            <a:xfrm>
              <a:off x="152400" y="2133600"/>
              <a:ext cx="4191000" cy="2133600"/>
            </a:xfrm>
            <a:prstGeom prst="rect">
              <a:avLst/>
            </a:prstGeom>
            <a:noFill/>
            <a:ln w="9525">
              <a:noFill/>
              <a:miter lim="800000"/>
              <a:headEnd/>
              <a:tailEnd/>
            </a:ln>
          </p:spPr>
        </p:pic>
        <p:sp>
          <p:nvSpPr>
            <p:cNvPr id="10" name="TextBox 9"/>
            <p:cNvSpPr txBox="1"/>
            <p:nvPr/>
          </p:nvSpPr>
          <p:spPr>
            <a:xfrm>
              <a:off x="381000" y="3733800"/>
              <a:ext cx="685800" cy="253916"/>
            </a:xfrm>
            <a:prstGeom prst="rect">
              <a:avLst/>
            </a:prstGeom>
            <a:noFill/>
          </p:spPr>
          <p:txBody>
            <a:bodyPr wrap="square" rtlCol="0">
              <a:spAutoFit/>
            </a:bodyPr>
            <a:lstStyle/>
            <a:p>
              <a:r>
                <a:rPr lang="en-US" sz="1050" dirty="0" smtClean="0">
                  <a:latin typeface="+mj-lt"/>
                </a:rPr>
                <a:t>192</a:t>
              </a:r>
              <a:r>
                <a:rPr lang="en-US" sz="1050" dirty="0" smtClean="0"/>
                <a:t> bp</a:t>
              </a:r>
              <a:endParaRPr lang="en-US" sz="1050" dirty="0"/>
            </a:p>
          </p:txBody>
        </p:sp>
        <p:sp>
          <p:nvSpPr>
            <p:cNvPr id="11" name="TextBox 10"/>
            <p:cNvSpPr txBox="1"/>
            <p:nvPr/>
          </p:nvSpPr>
          <p:spPr>
            <a:xfrm>
              <a:off x="1447800" y="3200400"/>
              <a:ext cx="685800" cy="253916"/>
            </a:xfrm>
            <a:prstGeom prst="rect">
              <a:avLst/>
            </a:prstGeom>
            <a:noFill/>
          </p:spPr>
          <p:txBody>
            <a:bodyPr wrap="square" rtlCol="0">
              <a:spAutoFit/>
            </a:bodyPr>
            <a:lstStyle/>
            <a:p>
              <a:r>
                <a:rPr lang="en-US" sz="1050" dirty="0" smtClean="0">
                  <a:latin typeface="+mj-lt"/>
                </a:rPr>
                <a:t>610 </a:t>
              </a:r>
              <a:r>
                <a:rPr lang="en-US" sz="1050" dirty="0" smtClean="0"/>
                <a:t>bp</a:t>
              </a:r>
              <a:endParaRPr lang="en-US" sz="1050" dirty="0"/>
            </a:p>
          </p:txBody>
        </p:sp>
      </p:grpSp>
      <p:sp>
        <p:nvSpPr>
          <p:cNvPr id="2" name="TextBox 1"/>
          <p:cNvSpPr txBox="1"/>
          <p:nvPr/>
        </p:nvSpPr>
        <p:spPr>
          <a:xfrm>
            <a:off x="4800600" y="5098105"/>
            <a:ext cx="3619260" cy="369332"/>
          </a:xfrm>
          <a:prstGeom prst="rect">
            <a:avLst/>
          </a:prstGeom>
          <a:noFill/>
        </p:spPr>
        <p:txBody>
          <a:bodyPr wrap="none" rtlCol="1">
            <a:spAutoFit/>
          </a:bodyPr>
          <a:lstStyle/>
          <a:p>
            <a:r>
              <a:rPr lang="en-US" b="1" dirty="0"/>
              <a:t>23 times increase in HepG2 cells</a:t>
            </a:r>
            <a:endParaRPr lang="he-IL"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nvGraphicFramePr>
        <p:xfrm>
          <a:off x="4495800" y="2667000"/>
          <a:ext cx="4267200" cy="320992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457200" y="762000"/>
            <a:ext cx="8305800" cy="1569660"/>
          </a:xfrm>
          <a:prstGeom prst="rect">
            <a:avLst/>
          </a:prstGeom>
          <a:noFill/>
        </p:spPr>
        <p:txBody>
          <a:bodyPr wrap="square" rtlCol="0">
            <a:spAutoFit/>
          </a:bodyPr>
          <a:lstStyle/>
          <a:p>
            <a:r>
              <a:rPr lang="en-US" sz="3200" b="1" dirty="0" smtClean="0"/>
              <a:t>5-Aza treatment causes demethylation of ARTS in dose depended manner in HepG2 cell line</a:t>
            </a:r>
            <a:endParaRPr lang="en-US" sz="3200" b="1" dirty="0"/>
          </a:p>
        </p:txBody>
      </p:sp>
      <p:grpSp>
        <p:nvGrpSpPr>
          <p:cNvPr id="19" name="Group 18"/>
          <p:cNvGrpSpPr/>
          <p:nvPr/>
        </p:nvGrpSpPr>
        <p:grpSpPr>
          <a:xfrm>
            <a:off x="6324600" y="3200400"/>
            <a:ext cx="2009402" cy="1740932"/>
            <a:chOff x="6324600" y="3200400"/>
            <a:chExt cx="2009402" cy="1740932"/>
          </a:xfrm>
        </p:grpSpPr>
        <p:sp>
          <p:nvSpPr>
            <p:cNvPr id="8" name="TextBox 7"/>
            <p:cNvSpPr txBox="1"/>
            <p:nvPr/>
          </p:nvSpPr>
          <p:spPr>
            <a:xfrm>
              <a:off x="8077200" y="3200400"/>
              <a:ext cx="256802" cy="369332"/>
            </a:xfrm>
            <a:prstGeom prst="rect">
              <a:avLst/>
            </a:prstGeom>
            <a:noFill/>
          </p:spPr>
          <p:txBody>
            <a:bodyPr wrap="square" rtlCol="0">
              <a:spAutoFit/>
            </a:bodyPr>
            <a:lstStyle/>
            <a:p>
              <a:r>
                <a:rPr lang="en-US" dirty="0" smtClean="0"/>
                <a:t>1</a:t>
              </a:r>
              <a:endParaRPr lang="en-US" dirty="0"/>
            </a:p>
          </p:txBody>
        </p:sp>
        <p:sp>
          <p:nvSpPr>
            <p:cNvPr id="11" name="TextBox 10"/>
            <p:cNvSpPr txBox="1"/>
            <p:nvPr/>
          </p:nvSpPr>
          <p:spPr>
            <a:xfrm>
              <a:off x="7467600" y="4572000"/>
              <a:ext cx="256802" cy="369332"/>
            </a:xfrm>
            <a:prstGeom prst="rect">
              <a:avLst/>
            </a:prstGeom>
            <a:noFill/>
          </p:spPr>
          <p:txBody>
            <a:bodyPr wrap="none" rtlCol="0">
              <a:spAutoFit/>
            </a:bodyPr>
            <a:lstStyle/>
            <a:p>
              <a:r>
                <a:rPr lang="en-US" dirty="0" smtClean="0"/>
                <a:t>1</a:t>
              </a:r>
              <a:endParaRPr lang="en-US" dirty="0"/>
            </a:p>
          </p:txBody>
        </p:sp>
        <p:sp>
          <p:nvSpPr>
            <p:cNvPr id="12" name="TextBox 11"/>
            <p:cNvSpPr txBox="1"/>
            <p:nvPr/>
          </p:nvSpPr>
          <p:spPr>
            <a:xfrm>
              <a:off x="6324600" y="4267200"/>
              <a:ext cx="296876" cy="369332"/>
            </a:xfrm>
            <a:prstGeom prst="rect">
              <a:avLst/>
            </a:prstGeom>
            <a:noFill/>
          </p:spPr>
          <p:txBody>
            <a:bodyPr wrap="none" rtlCol="0">
              <a:spAutoFit/>
            </a:bodyPr>
            <a:lstStyle/>
            <a:p>
              <a:r>
                <a:rPr lang="en-US" dirty="0" smtClean="0"/>
                <a:t>2</a:t>
              </a:r>
              <a:endParaRPr lang="en-US" dirty="0"/>
            </a:p>
          </p:txBody>
        </p:sp>
        <p:sp>
          <p:nvSpPr>
            <p:cNvPr id="13" name="TextBox 12"/>
            <p:cNvSpPr txBox="1"/>
            <p:nvPr/>
          </p:nvSpPr>
          <p:spPr>
            <a:xfrm>
              <a:off x="6858000" y="3276600"/>
              <a:ext cx="296876" cy="369332"/>
            </a:xfrm>
            <a:prstGeom prst="rect">
              <a:avLst/>
            </a:prstGeom>
            <a:noFill/>
          </p:spPr>
          <p:txBody>
            <a:bodyPr wrap="none" rtlCol="0">
              <a:spAutoFit/>
            </a:bodyPr>
            <a:lstStyle/>
            <a:p>
              <a:r>
                <a:rPr lang="en-US" dirty="0" smtClean="0"/>
                <a:t>2</a:t>
              </a:r>
              <a:endParaRPr lang="en-US" dirty="0"/>
            </a:p>
          </p:txBody>
        </p:sp>
      </p:grpSp>
      <p:grpSp>
        <p:nvGrpSpPr>
          <p:cNvPr id="20" name="Group 19"/>
          <p:cNvGrpSpPr/>
          <p:nvPr/>
        </p:nvGrpSpPr>
        <p:grpSpPr>
          <a:xfrm>
            <a:off x="228600" y="2438400"/>
            <a:ext cx="3962400" cy="3770531"/>
            <a:chOff x="228600" y="2438400"/>
            <a:chExt cx="3962400" cy="3770531"/>
          </a:xfrm>
        </p:grpSpPr>
        <p:sp>
          <p:nvSpPr>
            <p:cNvPr id="5" name="TextBox 4"/>
            <p:cNvSpPr txBox="1"/>
            <p:nvPr/>
          </p:nvSpPr>
          <p:spPr>
            <a:xfrm>
              <a:off x="3505200" y="5334000"/>
              <a:ext cx="648072" cy="276999"/>
            </a:xfrm>
            <a:prstGeom prst="rect">
              <a:avLst/>
            </a:prstGeom>
            <a:noFill/>
          </p:spPr>
          <p:txBody>
            <a:bodyPr wrap="square" rtlCol="1">
              <a:spAutoFit/>
            </a:bodyPr>
            <a:lstStyle/>
            <a:p>
              <a:r>
                <a:rPr lang="en-US" sz="1200" dirty="0" smtClean="0"/>
                <a:t>Actin</a:t>
              </a:r>
              <a:endParaRPr lang="he-IL" sz="1200" dirty="0"/>
            </a:p>
          </p:txBody>
        </p:sp>
        <p:pic>
          <p:nvPicPr>
            <p:cNvPr id="6" name="Picture 6"/>
            <p:cNvPicPr>
              <a:picLocks noChangeAspect="1" noChangeArrowheads="1"/>
            </p:cNvPicPr>
            <p:nvPr/>
          </p:nvPicPr>
          <p:blipFill>
            <a:blip r:embed="rId3" cstate="print"/>
            <a:srcRect l="1032" t="68836" r="14309" b="12005"/>
            <a:stretch>
              <a:fillRect/>
            </a:stretch>
          </p:blipFill>
          <p:spPr bwMode="auto">
            <a:xfrm>
              <a:off x="304800" y="5257800"/>
              <a:ext cx="3200400" cy="334968"/>
            </a:xfrm>
            <a:prstGeom prst="rect">
              <a:avLst/>
            </a:prstGeom>
            <a:noFill/>
            <a:ln w="9525">
              <a:noFill/>
              <a:miter lim="800000"/>
              <a:headEnd/>
              <a:tailEnd/>
            </a:ln>
          </p:spPr>
        </p:pic>
        <p:pic>
          <p:nvPicPr>
            <p:cNvPr id="7" name="Picture 6" descr="HepG2-Exp11.tif"/>
            <p:cNvPicPr>
              <a:picLocks noChangeAspect="1"/>
            </p:cNvPicPr>
            <p:nvPr/>
          </p:nvPicPr>
          <p:blipFill>
            <a:blip r:embed="rId4" cstate="print"/>
            <a:stretch>
              <a:fillRect/>
            </a:stretch>
          </p:blipFill>
          <p:spPr>
            <a:xfrm>
              <a:off x="228600" y="2819400"/>
              <a:ext cx="3886200" cy="2438400"/>
            </a:xfrm>
            <a:prstGeom prst="rect">
              <a:avLst/>
            </a:prstGeom>
          </p:spPr>
        </p:pic>
        <p:sp>
          <p:nvSpPr>
            <p:cNvPr id="30" name="TextBox 29"/>
            <p:cNvSpPr txBox="1"/>
            <p:nvPr/>
          </p:nvSpPr>
          <p:spPr>
            <a:xfrm>
              <a:off x="3124200" y="2438400"/>
              <a:ext cx="256802" cy="369332"/>
            </a:xfrm>
            <a:prstGeom prst="rect">
              <a:avLst/>
            </a:prstGeom>
            <a:noFill/>
          </p:spPr>
          <p:txBody>
            <a:bodyPr wrap="none" rtlCol="0">
              <a:spAutoFit/>
            </a:bodyPr>
            <a:lstStyle/>
            <a:p>
              <a:r>
                <a:rPr lang="en-US" dirty="0" smtClean="0"/>
                <a:t>1</a:t>
              </a:r>
              <a:endParaRPr lang="en-US" dirty="0"/>
            </a:p>
          </p:txBody>
        </p:sp>
        <p:sp>
          <p:nvSpPr>
            <p:cNvPr id="31" name="TextBox 30"/>
            <p:cNvSpPr txBox="1"/>
            <p:nvPr/>
          </p:nvSpPr>
          <p:spPr>
            <a:xfrm>
              <a:off x="1447800" y="2438400"/>
              <a:ext cx="256802" cy="369332"/>
            </a:xfrm>
            <a:prstGeom prst="rect">
              <a:avLst/>
            </a:prstGeom>
            <a:noFill/>
          </p:spPr>
          <p:txBody>
            <a:bodyPr wrap="none" rtlCol="0">
              <a:spAutoFit/>
            </a:bodyPr>
            <a:lstStyle/>
            <a:p>
              <a:r>
                <a:rPr lang="en-US" dirty="0" smtClean="0"/>
                <a:t>1</a:t>
              </a:r>
              <a:endParaRPr lang="en-US" dirty="0"/>
            </a:p>
          </p:txBody>
        </p:sp>
        <p:sp>
          <p:nvSpPr>
            <p:cNvPr id="32" name="TextBox 31"/>
            <p:cNvSpPr txBox="1"/>
            <p:nvPr/>
          </p:nvSpPr>
          <p:spPr>
            <a:xfrm>
              <a:off x="2514600" y="2438400"/>
              <a:ext cx="296876" cy="369332"/>
            </a:xfrm>
            <a:prstGeom prst="rect">
              <a:avLst/>
            </a:prstGeom>
            <a:noFill/>
          </p:spPr>
          <p:txBody>
            <a:bodyPr wrap="none" rtlCol="0">
              <a:spAutoFit/>
            </a:bodyPr>
            <a:lstStyle/>
            <a:p>
              <a:r>
                <a:rPr lang="en-US" dirty="0" smtClean="0"/>
                <a:t>2</a:t>
              </a:r>
              <a:endParaRPr lang="en-US" dirty="0"/>
            </a:p>
          </p:txBody>
        </p:sp>
        <p:sp>
          <p:nvSpPr>
            <p:cNvPr id="33" name="TextBox 32"/>
            <p:cNvSpPr txBox="1"/>
            <p:nvPr/>
          </p:nvSpPr>
          <p:spPr>
            <a:xfrm>
              <a:off x="838200" y="2438400"/>
              <a:ext cx="296876" cy="369332"/>
            </a:xfrm>
            <a:prstGeom prst="rect">
              <a:avLst/>
            </a:prstGeom>
            <a:noFill/>
          </p:spPr>
          <p:txBody>
            <a:bodyPr wrap="none" rtlCol="0">
              <a:spAutoFit/>
            </a:bodyPr>
            <a:lstStyle/>
            <a:p>
              <a:r>
                <a:rPr lang="en-US" dirty="0" smtClean="0"/>
                <a:t>2</a:t>
              </a:r>
              <a:endParaRPr lang="en-US" dirty="0"/>
            </a:p>
          </p:txBody>
        </p:sp>
        <p:sp>
          <p:nvSpPr>
            <p:cNvPr id="34" name="TextBox 33"/>
            <p:cNvSpPr txBox="1"/>
            <p:nvPr/>
          </p:nvSpPr>
          <p:spPr>
            <a:xfrm>
              <a:off x="1981200" y="2438400"/>
              <a:ext cx="296876" cy="369332"/>
            </a:xfrm>
            <a:prstGeom prst="rect">
              <a:avLst/>
            </a:prstGeom>
            <a:noFill/>
          </p:spPr>
          <p:txBody>
            <a:bodyPr wrap="none" rtlCol="0">
              <a:spAutoFit/>
            </a:bodyPr>
            <a:lstStyle/>
            <a:p>
              <a:r>
                <a:rPr lang="en-US" dirty="0" smtClean="0"/>
                <a:t>3</a:t>
              </a:r>
              <a:endParaRPr lang="en-US" dirty="0"/>
            </a:p>
          </p:txBody>
        </p:sp>
        <p:sp>
          <p:nvSpPr>
            <p:cNvPr id="35" name="TextBox 34"/>
            <p:cNvSpPr txBox="1"/>
            <p:nvPr/>
          </p:nvSpPr>
          <p:spPr>
            <a:xfrm>
              <a:off x="381000" y="2438400"/>
              <a:ext cx="296876" cy="369332"/>
            </a:xfrm>
            <a:prstGeom prst="rect">
              <a:avLst/>
            </a:prstGeom>
            <a:noFill/>
          </p:spPr>
          <p:txBody>
            <a:bodyPr wrap="none" rtlCol="0">
              <a:spAutoFit/>
            </a:bodyPr>
            <a:lstStyle/>
            <a:p>
              <a:r>
                <a:rPr lang="en-US" dirty="0" smtClean="0"/>
                <a:t>3</a:t>
              </a:r>
              <a:endParaRPr lang="en-US" dirty="0"/>
            </a:p>
          </p:txBody>
        </p:sp>
        <p:sp>
          <p:nvSpPr>
            <p:cNvPr id="36" name="TextBox 35"/>
            <p:cNvSpPr txBox="1"/>
            <p:nvPr/>
          </p:nvSpPr>
          <p:spPr>
            <a:xfrm>
              <a:off x="304800" y="5562600"/>
              <a:ext cx="2590800" cy="646331"/>
            </a:xfrm>
            <a:prstGeom prst="rect">
              <a:avLst/>
            </a:prstGeom>
            <a:noFill/>
          </p:spPr>
          <p:txBody>
            <a:bodyPr wrap="square" rtlCol="0">
              <a:spAutoFit/>
            </a:bodyPr>
            <a:lstStyle/>
            <a:p>
              <a:r>
                <a:rPr lang="en-US" sz="1200" dirty="0" smtClean="0"/>
                <a:t>1- Exp1 10 µM of 5-Aza</a:t>
              </a:r>
            </a:p>
            <a:p>
              <a:r>
                <a:rPr lang="en-US" sz="1200" dirty="0" smtClean="0"/>
                <a:t>2- Exp2 1 µM of 5-Aza</a:t>
              </a:r>
            </a:p>
            <a:p>
              <a:r>
                <a:rPr lang="en-US" sz="1200" dirty="0" smtClean="0"/>
                <a:t>3-Exp3 0.1 µM of 5-Aza</a:t>
              </a:r>
            </a:p>
          </p:txBody>
        </p:sp>
        <p:sp>
          <p:nvSpPr>
            <p:cNvPr id="18" name="TextBox 17"/>
            <p:cNvSpPr txBox="1"/>
            <p:nvPr/>
          </p:nvSpPr>
          <p:spPr>
            <a:xfrm>
              <a:off x="3505200" y="4648200"/>
              <a:ext cx="685800" cy="253916"/>
            </a:xfrm>
            <a:prstGeom prst="rect">
              <a:avLst/>
            </a:prstGeom>
            <a:noFill/>
          </p:spPr>
          <p:txBody>
            <a:bodyPr wrap="square" rtlCol="0">
              <a:spAutoFit/>
            </a:bodyPr>
            <a:lstStyle/>
            <a:p>
              <a:r>
                <a:rPr lang="en-US" sz="1050" dirty="0" smtClean="0">
                  <a:latin typeface="+mj-lt"/>
                </a:rPr>
                <a:t>192</a:t>
              </a:r>
              <a:r>
                <a:rPr lang="en-US" sz="1050" dirty="0" smtClean="0"/>
                <a:t> bp</a:t>
              </a:r>
              <a:endParaRPr lang="en-US" sz="1050" dirty="0"/>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1447800"/>
          </a:xfrm>
        </p:spPr>
        <p:txBody>
          <a:bodyPr>
            <a:normAutofit fontScale="90000"/>
          </a:bodyPr>
          <a:lstStyle/>
          <a:p>
            <a:pPr lvl="0">
              <a:spcBef>
                <a:spcPts val="0"/>
              </a:spcBef>
            </a:pPr>
            <a:r>
              <a:rPr lang="en-US" sz="3200" b="1" dirty="0" smtClean="0">
                <a:solidFill>
                  <a:prstClr val="black"/>
                </a:solidFill>
                <a:latin typeface="Constantia"/>
                <a:ea typeface="+mn-ea"/>
                <a:cs typeface="+mn-cs"/>
              </a:rPr>
              <a:t>5-Aza treatment causes demethylation of ARTS in dose depended manner in HepG2 cell line</a:t>
            </a:r>
            <a:br>
              <a:rPr lang="en-US" sz="3200" b="1" dirty="0" smtClean="0">
                <a:solidFill>
                  <a:prstClr val="black"/>
                </a:solidFill>
                <a:latin typeface="Constantia"/>
                <a:ea typeface="+mn-ea"/>
                <a:cs typeface="+mn-cs"/>
              </a:rPr>
            </a:br>
            <a:endParaRPr lang="en-US" dirty="0"/>
          </a:p>
        </p:txBody>
      </p:sp>
      <p:graphicFrame>
        <p:nvGraphicFramePr>
          <p:cNvPr id="4" name="Chart 3"/>
          <p:cNvGraphicFramePr/>
          <p:nvPr/>
        </p:nvGraphicFramePr>
        <p:xfrm>
          <a:off x="990600" y="2057400"/>
          <a:ext cx="6934200" cy="4267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8229600" cy="1143000"/>
          </a:xfrm>
        </p:spPr>
        <p:txBody>
          <a:bodyPr>
            <a:normAutofit fontScale="90000"/>
          </a:bodyPr>
          <a:lstStyle/>
          <a:p>
            <a:r>
              <a:rPr lang="en-US" dirty="0" smtClean="0"/>
              <a:t/>
            </a:r>
            <a:br>
              <a:rPr lang="en-US" dirty="0" smtClean="0"/>
            </a:br>
            <a:r>
              <a:rPr lang="en-US" dirty="0" smtClean="0"/>
              <a:t> ARTS RNA Analysis-summary results</a:t>
            </a:r>
            <a:endParaRPr lang="en-US" dirty="0"/>
          </a:p>
        </p:txBody>
      </p:sp>
      <p:sp>
        <p:nvSpPr>
          <p:cNvPr id="3" name="Content Placeholder 2"/>
          <p:cNvSpPr>
            <a:spLocks noGrp="1"/>
          </p:cNvSpPr>
          <p:nvPr>
            <p:ph idx="1"/>
          </p:nvPr>
        </p:nvSpPr>
        <p:spPr>
          <a:xfrm>
            <a:off x="457200" y="2667000"/>
            <a:ext cx="8229600" cy="5410200"/>
          </a:xfrm>
        </p:spPr>
        <p:txBody>
          <a:bodyPr>
            <a:normAutofit/>
          </a:bodyPr>
          <a:lstStyle/>
          <a:p>
            <a:r>
              <a:rPr lang="en-US" sz="2800" dirty="0" smtClean="0"/>
              <a:t>A major increase in ARTS RNA expression levels was seen </a:t>
            </a:r>
            <a:r>
              <a:rPr lang="en-US" sz="2800" dirty="0"/>
              <a:t>in </a:t>
            </a:r>
            <a:r>
              <a:rPr lang="en-US" sz="2800" dirty="0" smtClean="0"/>
              <a:t>HepG2, A375 and UACC cells.</a:t>
            </a:r>
            <a:endParaRPr lang="en-US" sz="2800" dirty="0"/>
          </a:p>
        </p:txBody>
      </p:sp>
    </p:spTree>
    <p:extLst>
      <p:ext uri="{BB962C8B-B14F-4D97-AF65-F5344CB8AC3E}">
        <p14:creationId xmlns:p14="http://schemas.microsoft.com/office/powerpoint/2010/main" xmlns="" val="3563670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3600" dirty="0" smtClean="0"/>
              <a:t>To test the effect of 5-Aza on </a:t>
            </a:r>
            <a:r>
              <a:rPr lang="en-US" sz="3600" b="1" dirty="0" smtClean="0"/>
              <a:t>protein levels </a:t>
            </a:r>
            <a:r>
              <a:rPr lang="en-US" sz="3600" dirty="0" smtClean="0"/>
              <a:t>of ARTS we used the following methods:</a:t>
            </a:r>
            <a:endParaRPr lang="en-US" sz="3600" dirty="0"/>
          </a:p>
        </p:txBody>
      </p:sp>
      <p:grpSp>
        <p:nvGrpSpPr>
          <p:cNvPr id="18" name="Group 17"/>
          <p:cNvGrpSpPr/>
          <p:nvPr/>
        </p:nvGrpSpPr>
        <p:grpSpPr>
          <a:xfrm>
            <a:off x="914400" y="1600200"/>
            <a:ext cx="7696200" cy="4402217"/>
            <a:chOff x="990600" y="1600200"/>
            <a:chExt cx="7696200" cy="4402217"/>
          </a:xfrm>
        </p:grpSpPr>
        <p:sp>
          <p:nvSpPr>
            <p:cNvPr id="5" name="TextBox 4"/>
            <p:cNvSpPr txBox="1"/>
            <p:nvPr/>
          </p:nvSpPr>
          <p:spPr>
            <a:xfrm>
              <a:off x="4953000" y="1676400"/>
              <a:ext cx="2590800" cy="83099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ysClr val="windowText" lastClr="000000"/>
                  </a:solidFill>
                </a:rPr>
                <a:t>The treated and untreated cells were </a:t>
              </a:r>
              <a:r>
                <a:rPr lang="en-US" sz="1600" dirty="0" err="1" smtClean="0">
                  <a:solidFill>
                    <a:sysClr val="windowText" lastClr="000000"/>
                  </a:solidFill>
                </a:rPr>
                <a:t>lysed</a:t>
              </a:r>
              <a:r>
                <a:rPr lang="en-US" sz="1600" dirty="0" smtClean="0">
                  <a:solidFill>
                    <a:sysClr val="windowText" lastClr="000000"/>
                  </a:solidFill>
                </a:rPr>
                <a:t> and run on SDS-PAGE</a:t>
              </a:r>
              <a:endParaRPr lang="en-US" sz="1600" dirty="0">
                <a:solidFill>
                  <a:sysClr val="windowText" lastClr="000000"/>
                </a:solidFill>
              </a:endParaRPr>
            </a:p>
          </p:txBody>
        </p:sp>
        <p:grpSp>
          <p:nvGrpSpPr>
            <p:cNvPr id="17" name="Group 16"/>
            <p:cNvGrpSpPr/>
            <p:nvPr/>
          </p:nvGrpSpPr>
          <p:grpSpPr>
            <a:xfrm>
              <a:off x="990600" y="1600200"/>
              <a:ext cx="7696200" cy="4402217"/>
              <a:chOff x="838200" y="1600200"/>
              <a:chExt cx="7696200" cy="4402217"/>
            </a:xfrm>
          </p:grpSpPr>
          <p:sp>
            <p:nvSpPr>
              <p:cNvPr id="4" name="Rectangle 3"/>
              <p:cNvSpPr/>
              <p:nvPr/>
            </p:nvSpPr>
            <p:spPr>
              <a:xfrm>
                <a:off x="838200" y="1600200"/>
                <a:ext cx="2819400" cy="1077218"/>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n-US" sz="1600" dirty="0" smtClean="0">
                    <a:solidFill>
                      <a:sysClr val="windowText" lastClr="000000"/>
                    </a:solidFill>
                  </a:rPr>
                  <a:t>A375, UACC, HCT and </a:t>
                </a:r>
                <a:r>
                  <a:rPr lang="en-US" sz="1600" dirty="0" err="1" smtClean="0">
                    <a:solidFill>
                      <a:sysClr val="windowText" lastClr="000000"/>
                    </a:solidFill>
                  </a:rPr>
                  <a:t>Sk-mel</a:t>
                </a:r>
                <a:r>
                  <a:rPr lang="en-US" sz="1600" dirty="0" smtClean="0">
                    <a:solidFill>
                      <a:sysClr val="windowText" lastClr="000000"/>
                    </a:solidFill>
                  </a:rPr>
                  <a:t> Cell lines were seeded and treated with 10 </a:t>
                </a:r>
                <a:r>
                  <a:rPr lang="el-GR" sz="1600" dirty="0" smtClean="0">
                    <a:solidFill>
                      <a:sysClr val="windowText" lastClr="000000"/>
                    </a:solidFill>
                  </a:rPr>
                  <a:t>μ</a:t>
                </a:r>
                <a:r>
                  <a:rPr lang="en-US" sz="1600" dirty="0" smtClean="0">
                    <a:solidFill>
                      <a:sysClr val="windowText" lastClr="000000"/>
                    </a:solidFill>
                  </a:rPr>
                  <a:t>M of 5-AZA for 72 hours</a:t>
                </a:r>
              </a:p>
            </p:txBody>
          </p:sp>
          <p:grpSp>
            <p:nvGrpSpPr>
              <p:cNvPr id="16" name="Group 15"/>
              <p:cNvGrpSpPr/>
              <p:nvPr/>
            </p:nvGrpSpPr>
            <p:grpSpPr>
              <a:xfrm>
                <a:off x="990600" y="2057400"/>
                <a:ext cx="7543800" cy="3945017"/>
                <a:chOff x="1066800" y="2057400"/>
                <a:chExt cx="7543800" cy="3945017"/>
              </a:xfrm>
            </p:grpSpPr>
            <p:sp>
              <p:nvSpPr>
                <p:cNvPr id="6" name="TextBox 5"/>
                <p:cNvSpPr txBox="1"/>
                <p:nvPr/>
              </p:nvSpPr>
              <p:spPr>
                <a:xfrm>
                  <a:off x="1066800" y="3048000"/>
                  <a:ext cx="2362200" cy="1323439"/>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ysClr val="windowText" lastClr="000000"/>
                      </a:solidFill>
                    </a:rPr>
                    <a:t>Results were analyzed using Western-</a:t>
                  </a:r>
                  <a:r>
                    <a:rPr lang="en-US" sz="1600" dirty="0" err="1" smtClean="0">
                      <a:solidFill>
                        <a:sysClr val="windowText" lastClr="000000"/>
                      </a:solidFill>
                    </a:rPr>
                    <a:t>bloot</a:t>
                  </a:r>
                  <a:r>
                    <a:rPr lang="en-US" sz="1600" dirty="0" smtClean="0">
                      <a:solidFill>
                        <a:sysClr val="windowText" lastClr="000000"/>
                      </a:solidFill>
                    </a:rPr>
                    <a:t> with specific monoclonal anti-ARTS antibodies (SIGMA)</a:t>
                  </a:r>
                  <a:endParaRPr lang="en-US" sz="1600" dirty="0">
                    <a:solidFill>
                      <a:sysClr val="windowText" lastClr="000000"/>
                    </a:solidFill>
                  </a:endParaRPr>
                </a:p>
              </p:txBody>
            </p:sp>
            <p:sp>
              <p:nvSpPr>
                <p:cNvPr id="8" name="TextBox 7"/>
                <p:cNvSpPr txBox="1"/>
                <p:nvPr/>
              </p:nvSpPr>
              <p:spPr>
                <a:xfrm>
                  <a:off x="4572000" y="3352800"/>
                  <a:ext cx="2905924" cy="615553"/>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algn="ctr"/>
                  <a:r>
                    <a:rPr lang="en-US" sz="1600" dirty="0" smtClean="0">
                      <a:solidFill>
                        <a:sysClr val="windowText" lastClr="000000"/>
                      </a:solidFill>
                    </a:rPr>
                    <a:t>Actin served as loading control</a:t>
                  </a:r>
                </a:p>
                <a:p>
                  <a:endParaRPr lang="en-US" dirty="0"/>
                </a:p>
              </p:txBody>
            </p:sp>
            <p:sp>
              <p:nvSpPr>
                <p:cNvPr id="9" name="TextBox 8"/>
                <p:cNvSpPr txBox="1"/>
                <p:nvPr/>
              </p:nvSpPr>
              <p:spPr>
                <a:xfrm>
                  <a:off x="2743200" y="4648200"/>
                  <a:ext cx="3200400" cy="135421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600" dirty="0" smtClean="0">
                      <a:solidFill>
                        <a:sysClr val="windowText" lastClr="000000"/>
                      </a:solidFill>
                    </a:rPr>
                    <a:t>Densitometry analyzes comparing values of ARTS to Actin quantified the expression levels of ARTS in response to treatment of 5-AZA </a:t>
                  </a:r>
                </a:p>
                <a:p>
                  <a:endParaRPr lang="en-US" dirty="0"/>
                </a:p>
              </p:txBody>
            </p:sp>
            <p:cxnSp>
              <p:nvCxnSpPr>
                <p:cNvPr id="11" name="Straight Arrow Connector 10"/>
                <p:cNvCxnSpPr/>
                <p:nvPr/>
              </p:nvCxnSpPr>
              <p:spPr>
                <a:xfrm>
                  <a:off x="3733800" y="2057400"/>
                  <a:ext cx="10668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p:nvPr/>
              </p:nvCxnSpPr>
              <p:spPr>
                <a:xfrm>
                  <a:off x="7543800" y="2057400"/>
                  <a:ext cx="10668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a:off x="3505200" y="3657600"/>
                  <a:ext cx="10668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a:off x="7467600" y="3657600"/>
                  <a:ext cx="10668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gr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2057400"/>
            <a:ext cx="720080" cy="323165"/>
          </a:xfrm>
          <a:prstGeom prst="rect">
            <a:avLst/>
          </a:prstGeom>
          <a:noFill/>
        </p:spPr>
        <p:txBody>
          <a:bodyPr wrap="square" rtlCol="1">
            <a:spAutoFit/>
          </a:bodyPr>
          <a:lstStyle/>
          <a:p>
            <a:r>
              <a:rPr lang="en-US" sz="1500" dirty="0" smtClean="0"/>
              <a:t>5-AZA</a:t>
            </a:r>
            <a:endParaRPr lang="he-IL" sz="1500" dirty="0"/>
          </a:p>
        </p:txBody>
      </p:sp>
      <p:sp>
        <p:nvSpPr>
          <p:cNvPr id="10" name="TextBox 9"/>
          <p:cNvSpPr txBox="1"/>
          <p:nvPr/>
        </p:nvSpPr>
        <p:spPr>
          <a:xfrm>
            <a:off x="457200" y="2438400"/>
            <a:ext cx="792088" cy="323165"/>
          </a:xfrm>
          <a:prstGeom prst="rect">
            <a:avLst/>
          </a:prstGeom>
          <a:noFill/>
        </p:spPr>
        <p:txBody>
          <a:bodyPr wrap="square" rtlCol="1">
            <a:spAutoFit/>
          </a:bodyPr>
          <a:lstStyle/>
          <a:p>
            <a:r>
              <a:rPr lang="en-US" sz="1500" dirty="0" smtClean="0"/>
              <a:t>Protein</a:t>
            </a:r>
            <a:endParaRPr lang="he-IL" sz="1500" dirty="0"/>
          </a:p>
        </p:txBody>
      </p:sp>
      <p:sp>
        <p:nvSpPr>
          <p:cNvPr id="12" name="TextBox 11"/>
          <p:cNvSpPr txBox="1"/>
          <p:nvPr/>
        </p:nvSpPr>
        <p:spPr>
          <a:xfrm>
            <a:off x="457200" y="3048000"/>
            <a:ext cx="936104" cy="323165"/>
          </a:xfrm>
          <a:prstGeom prst="rect">
            <a:avLst/>
          </a:prstGeom>
          <a:noFill/>
        </p:spPr>
        <p:txBody>
          <a:bodyPr wrap="square" rtlCol="1">
            <a:spAutoFit/>
          </a:bodyPr>
          <a:lstStyle/>
          <a:p>
            <a:r>
              <a:rPr lang="en-US" sz="1500" dirty="0" smtClean="0"/>
              <a:t>Actin</a:t>
            </a:r>
            <a:endParaRPr lang="he-IL" sz="1500" dirty="0"/>
          </a:p>
        </p:txBody>
      </p:sp>
      <p:grpSp>
        <p:nvGrpSpPr>
          <p:cNvPr id="2" name="Group 1"/>
          <p:cNvGrpSpPr/>
          <p:nvPr/>
        </p:nvGrpSpPr>
        <p:grpSpPr>
          <a:xfrm>
            <a:off x="4648200" y="1581835"/>
            <a:ext cx="1728192" cy="1792669"/>
            <a:chOff x="6248400" y="1581835"/>
            <a:chExt cx="1728192" cy="1792669"/>
          </a:xfrm>
        </p:grpSpPr>
        <p:sp>
          <p:nvSpPr>
            <p:cNvPr id="19" name="TextBox 18"/>
            <p:cNvSpPr txBox="1"/>
            <p:nvPr/>
          </p:nvSpPr>
          <p:spPr>
            <a:xfrm>
              <a:off x="6676740" y="1581835"/>
              <a:ext cx="825896" cy="323165"/>
            </a:xfrm>
            <a:prstGeom prst="rect">
              <a:avLst/>
            </a:prstGeom>
            <a:noFill/>
          </p:spPr>
          <p:txBody>
            <a:bodyPr wrap="square" rtlCol="1">
              <a:spAutoFit/>
            </a:bodyPr>
            <a:lstStyle/>
            <a:p>
              <a:r>
                <a:rPr lang="en-US" sz="1500" b="1" dirty="0" smtClean="0"/>
                <a:t>HCT </a:t>
              </a:r>
              <a:endParaRPr lang="he-IL" sz="1500" b="1" dirty="0"/>
            </a:p>
          </p:txBody>
        </p:sp>
        <p:pic>
          <p:nvPicPr>
            <p:cNvPr id="22" name="Picture 8"/>
            <p:cNvPicPr>
              <a:picLocks noChangeAspect="1" noChangeArrowheads="1"/>
            </p:cNvPicPr>
            <p:nvPr/>
          </p:nvPicPr>
          <p:blipFill>
            <a:blip r:embed="rId2" cstate="print"/>
            <a:srcRect/>
            <a:stretch>
              <a:fillRect/>
            </a:stretch>
          </p:blipFill>
          <p:spPr bwMode="auto">
            <a:xfrm>
              <a:off x="6248400" y="2438400"/>
              <a:ext cx="1728192" cy="360040"/>
            </a:xfrm>
            <a:prstGeom prst="rect">
              <a:avLst/>
            </a:prstGeom>
            <a:noFill/>
            <a:ln w="19050">
              <a:solidFill>
                <a:schemeClr val="bg1">
                  <a:lumMod val="50000"/>
                </a:schemeClr>
              </a:solidFill>
              <a:miter lim="800000"/>
              <a:headEnd/>
              <a:tailEnd/>
            </a:ln>
          </p:spPr>
        </p:pic>
        <p:pic>
          <p:nvPicPr>
            <p:cNvPr id="23" name="Picture 9"/>
            <p:cNvPicPr>
              <a:picLocks noChangeAspect="1" noChangeArrowheads="1"/>
            </p:cNvPicPr>
            <p:nvPr/>
          </p:nvPicPr>
          <p:blipFill>
            <a:blip r:embed="rId3" cstate="print"/>
            <a:srcRect l="61536" t="47245" r="26740" b="46475"/>
            <a:stretch>
              <a:fillRect/>
            </a:stretch>
          </p:blipFill>
          <p:spPr bwMode="auto">
            <a:xfrm>
              <a:off x="6248400" y="3014464"/>
              <a:ext cx="1728192" cy="360040"/>
            </a:xfrm>
            <a:prstGeom prst="rect">
              <a:avLst/>
            </a:prstGeom>
            <a:noFill/>
            <a:ln w="19050">
              <a:solidFill>
                <a:schemeClr val="bg1">
                  <a:lumMod val="50000"/>
                </a:schemeClr>
              </a:solidFill>
              <a:miter lim="800000"/>
              <a:headEnd/>
              <a:tailEnd/>
            </a:ln>
            <a:effectLst/>
          </p:spPr>
        </p:pic>
        <p:sp>
          <p:nvSpPr>
            <p:cNvPr id="26" name="TextBox 25"/>
            <p:cNvSpPr txBox="1"/>
            <p:nvPr/>
          </p:nvSpPr>
          <p:spPr>
            <a:xfrm>
              <a:off x="7221016" y="1879104"/>
              <a:ext cx="360040" cy="369332"/>
            </a:xfrm>
            <a:prstGeom prst="rect">
              <a:avLst/>
            </a:prstGeom>
            <a:noFill/>
          </p:spPr>
          <p:txBody>
            <a:bodyPr wrap="square" rtlCol="1">
              <a:spAutoFit/>
            </a:bodyPr>
            <a:lstStyle/>
            <a:p>
              <a:r>
                <a:rPr lang="en-US" dirty="0" smtClean="0"/>
                <a:t>+</a:t>
              </a:r>
              <a:endParaRPr lang="he-IL" dirty="0"/>
            </a:p>
          </p:txBody>
        </p:sp>
        <p:sp>
          <p:nvSpPr>
            <p:cNvPr id="27" name="TextBox 26"/>
            <p:cNvSpPr txBox="1"/>
            <p:nvPr/>
          </p:nvSpPr>
          <p:spPr>
            <a:xfrm>
              <a:off x="6471320" y="1900064"/>
              <a:ext cx="360040" cy="369332"/>
            </a:xfrm>
            <a:prstGeom prst="rect">
              <a:avLst/>
            </a:prstGeom>
            <a:noFill/>
          </p:spPr>
          <p:txBody>
            <a:bodyPr wrap="square" rtlCol="1">
              <a:spAutoFit/>
            </a:bodyPr>
            <a:lstStyle/>
            <a:p>
              <a:r>
                <a:rPr lang="en-US" dirty="0" smtClean="0"/>
                <a:t>-</a:t>
              </a:r>
              <a:endParaRPr lang="he-IL" dirty="0"/>
            </a:p>
          </p:txBody>
        </p:sp>
      </p:grpSp>
      <p:grpSp>
        <p:nvGrpSpPr>
          <p:cNvPr id="3" name="Group 2"/>
          <p:cNvGrpSpPr/>
          <p:nvPr/>
        </p:nvGrpSpPr>
        <p:grpSpPr>
          <a:xfrm>
            <a:off x="1828800" y="1605136"/>
            <a:ext cx="1728192" cy="1823864"/>
            <a:chOff x="1828800" y="1605136"/>
            <a:chExt cx="1728192" cy="1823864"/>
          </a:xfrm>
        </p:grpSpPr>
        <p:sp>
          <p:nvSpPr>
            <p:cNvPr id="5" name="TextBox 4"/>
            <p:cNvSpPr txBox="1"/>
            <p:nvPr/>
          </p:nvSpPr>
          <p:spPr>
            <a:xfrm>
              <a:off x="2256656" y="1605136"/>
              <a:ext cx="720080" cy="323165"/>
            </a:xfrm>
            <a:prstGeom prst="rect">
              <a:avLst/>
            </a:prstGeom>
            <a:noFill/>
          </p:spPr>
          <p:txBody>
            <a:bodyPr wrap="square" rtlCol="1">
              <a:spAutoFit/>
            </a:bodyPr>
            <a:lstStyle/>
            <a:p>
              <a:r>
                <a:rPr lang="en-US" sz="1500" b="1" dirty="0" smtClean="0"/>
                <a:t>A375</a:t>
              </a:r>
              <a:endParaRPr lang="he-IL" sz="1500" b="1" dirty="0"/>
            </a:p>
          </p:txBody>
        </p:sp>
        <p:sp>
          <p:nvSpPr>
            <p:cNvPr id="7" name="TextBox 6"/>
            <p:cNvSpPr txBox="1"/>
            <p:nvPr/>
          </p:nvSpPr>
          <p:spPr>
            <a:xfrm>
              <a:off x="1981200" y="1905000"/>
              <a:ext cx="360040" cy="369332"/>
            </a:xfrm>
            <a:prstGeom prst="rect">
              <a:avLst/>
            </a:prstGeom>
            <a:noFill/>
          </p:spPr>
          <p:txBody>
            <a:bodyPr wrap="square" rtlCol="1">
              <a:spAutoFit/>
            </a:bodyPr>
            <a:lstStyle/>
            <a:p>
              <a:r>
                <a:rPr lang="en-US" dirty="0" smtClean="0"/>
                <a:t>-</a:t>
              </a:r>
              <a:endParaRPr lang="he-IL" dirty="0"/>
            </a:p>
          </p:txBody>
        </p:sp>
        <p:sp>
          <p:nvSpPr>
            <p:cNvPr id="8" name="TextBox 7"/>
            <p:cNvSpPr txBox="1"/>
            <p:nvPr/>
          </p:nvSpPr>
          <p:spPr>
            <a:xfrm>
              <a:off x="2895600" y="1905000"/>
              <a:ext cx="360040" cy="369332"/>
            </a:xfrm>
            <a:prstGeom prst="rect">
              <a:avLst/>
            </a:prstGeom>
            <a:noFill/>
          </p:spPr>
          <p:txBody>
            <a:bodyPr wrap="square" rtlCol="1">
              <a:spAutoFit/>
            </a:bodyPr>
            <a:lstStyle/>
            <a:p>
              <a:r>
                <a:rPr lang="en-US" dirty="0" smtClean="0"/>
                <a:t>+</a:t>
              </a:r>
              <a:endParaRPr lang="he-IL" dirty="0"/>
            </a:p>
          </p:txBody>
        </p:sp>
        <p:pic>
          <p:nvPicPr>
            <p:cNvPr id="17" name="Picture 22"/>
            <p:cNvPicPr>
              <a:picLocks noChangeAspect="1" noChangeArrowheads="1"/>
            </p:cNvPicPr>
            <p:nvPr/>
          </p:nvPicPr>
          <p:blipFill>
            <a:blip r:embed="rId4" cstate="print"/>
            <a:srcRect/>
            <a:stretch>
              <a:fillRect/>
            </a:stretch>
          </p:blipFill>
          <p:spPr bwMode="auto">
            <a:xfrm>
              <a:off x="1828800" y="3048000"/>
              <a:ext cx="1728192" cy="381000"/>
            </a:xfrm>
            <a:prstGeom prst="rect">
              <a:avLst/>
            </a:prstGeom>
            <a:noFill/>
            <a:ln w="19050">
              <a:solidFill>
                <a:schemeClr val="bg1">
                  <a:lumMod val="50000"/>
                </a:schemeClr>
              </a:solidFill>
              <a:miter lim="800000"/>
              <a:headEnd/>
              <a:tailEnd/>
            </a:ln>
          </p:spPr>
        </p:pic>
        <p:pic>
          <p:nvPicPr>
            <p:cNvPr id="28" name="Picture 2"/>
            <p:cNvPicPr>
              <a:picLocks noChangeAspect="1" noChangeArrowheads="1"/>
            </p:cNvPicPr>
            <p:nvPr/>
          </p:nvPicPr>
          <p:blipFill>
            <a:blip r:embed="rId5" cstate="print"/>
            <a:srcRect b="14286"/>
            <a:stretch>
              <a:fillRect/>
            </a:stretch>
          </p:blipFill>
          <p:spPr bwMode="auto">
            <a:xfrm>
              <a:off x="1828800" y="2438400"/>
              <a:ext cx="1728192" cy="381000"/>
            </a:xfrm>
            <a:prstGeom prst="rect">
              <a:avLst/>
            </a:prstGeom>
            <a:noFill/>
            <a:ln w="12700">
              <a:solidFill>
                <a:schemeClr val="tx1"/>
              </a:solidFill>
              <a:miter lim="800000"/>
              <a:headEnd/>
              <a:tailEnd/>
            </a:ln>
          </p:spPr>
        </p:pic>
      </p:grpSp>
      <p:sp>
        <p:nvSpPr>
          <p:cNvPr id="31" name="TextBox 30"/>
          <p:cNvSpPr txBox="1"/>
          <p:nvPr/>
        </p:nvSpPr>
        <p:spPr>
          <a:xfrm>
            <a:off x="228600" y="0"/>
            <a:ext cx="8610600" cy="1077218"/>
          </a:xfrm>
          <a:prstGeom prst="rect">
            <a:avLst/>
          </a:prstGeom>
          <a:noFill/>
        </p:spPr>
        <p:txBody>
          <a:bodyPr wrap="square" rtlCol="0">
            <a:spAutoFit/>
          </a:bodyPr>
          <a:lstStyle/>
          <a:p>
            <a:pPr algn="ctr"/>
            <a:r>
              <a:rPr lang="en-US" sz="3200" b="1" dirty="0" smtClean="0"/>
              <a:t>The effect of 5-Aza on ARTS Protein expression levels in A375 an HCT cells</a:t>
            </a:r>
            <a:endParaRPr lang="en-US" sz="3200" b="1" dirty="0"/>
          </a:p>
        </p:txBody>
      </p:sp>
      <p:graphicFrame>
        <p:nvGraphicFramePr>
          <p:cNvPr id="32" name="Chart 31"/>
          <p:cNvGraphicFramePr/>
          <p:nvPr>
            <p:extLst>
              <p:ext uri="{D42A27DB-BD31-4B8C-83A1-F6EECF244321}">
                <p14:modId xmlns:p14="http://schemas.microsoft.com/office/powerpoint/2010/main" xmlns="" val="1767730792"/>
              </p:ext>
            </p:extLst>
          </p:nvPr>
        </p:nvGraphicFramePr>
        <p:xfrm>
          <a:off x="1521160" y="3633095"/>
          <a:ext cx="2191072" cy="2730625"/>
        </p:xfrm>
        <a:graphic>
          <a:graphicData uri="http://schemas.openxmlformats.org/drawingml/2006/chart">
            <c:chart xmlns:c="http://schemas.openxmlformats.org/drawingml/2006/chart" xmlns:r="http://schemas.openxmlformats.org/officeDocument/2006/relationships" r:id="rId6"/>
          </a:graphicData>
        </a:graphic>
      </p:graphicFrame>
      <p:sp>
        <p:nvSpPr>
          <p:cNvPr id="33" name="TextBox 1"/>
          <p:cNvSpPr txBox="1"/>
          <p:nvPr/>
        </p:nvSpPr>
        <p:spPr>
          <a:xfrm>
            <a:off x="2699259" y="5987338"/>
            <a:ext cx="752722" cy="383040"/>
          </a:xfrm>
          <a:prstGeom prst="rect">
            <a:avLst/>
          </a:prstGeom>
        </p:spPr>
        <p:txBody>
          <a:bodyPr wrap="square" rtlCol="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b="1" dirty="0"/>
              <a:t>10 µM5-aza</a:t>
            </a:r>
            <a:endParaRPr lang="he-IL" sz="800" b="1" dirty="0"/>
          </a:p>
        </p:txBody>
      </p:sp>
      <p:graphicFrame>
        <p:nvGraphicFramePr>
          <p:cNvPr id="37" name="Chart 36"/>
          <p:cNvGraphicFramePr/>
          <p:nvPr>
            <p:extLst>
              <p:ext uri="{D42A27DB-BD31-4B8C-83A1-F6EECF244321}">
                <p14:modId xmlns:p14="http://schemas.microsoft.com/office/powerpoint/2010/main" xmlns="" val="963190910"/>
              </p:ext>
            </p:extLst>
          </p:nvPr>
        </p:nvGraphicFramePr>
        <p:xfrm>
          <a:off x="4355858" y="3571754"/>
          <a:ext cx="2267260" cy="2791966"/>
        </p:xfrm>
        <a:graphic>
          <a:graphicData uri="http://schemas.openxmlformats.org/drawingml/2006/chart">
            <c:chart xmlns:c="http://schemas.openxmlformats.org/drawingml/2006/chart" xmlns:r="http://schemas.openxmlformats.org/officeDocument/2006/relationships" r:id="rId7"/>
          </a:graphicData>
        </a:graphic>
      </p:graphicFrame>
      <p:sp>
        <p:nvSpPr>
          <p:cNvPr id="50" name="TextBox 49"/>
          <p:cNvSpPr txBox="1"/>
          <p:nvPr/>
        </p:nvSpPr>
        <p:spPr>
          <a:xfrm>
            <a:off x="381000" y="1681336"/>
            <a:ext cx="803425" cy="323165"/>
          </a:xfrm>
          <a:prstGeom prst="rect">
            <a:avLst/>
          </a:prstGeom>
          <a:noFill/>
        </p:spPr>
        <p:txBody>
          <a:bodyPr wrap="none" rtlCol="0">
            <a:spAutoFit/>
          </a:bodyPr>
          <a:lstStyle/>
          <a:p>
            <a:r>
              <a:rPr lang="en-US" sz="1500" dirty="0"/>
              <a:t>Cell line</a:t>
            </a:r>
          </a:p>
        </p:txBody>
      </p:sp>
      <p:sp>
        <p:nvSpPr>
          <p:cNvPr id="4" name="TextBox 3"/>
          <p:cNvSpPr txBox="1"/>
          <p:nvPr/>
        </p:nvSpPr>
        <p:spPr>
          <a:xfrm>
            <a:off x="1652816" y="6370378"/>
            <a:ext cx="1904176" cy="369332"/>
          </a:xfrm>
          <a:prstGeom prst="rect">
            <a:avLst/>
          </a:prstGeom>
          <a:noFill/>
        </p:spPr>
        <p:txBody>
          <a:bodyPr wrap="none" rtlCol="1">
            <a:spAutoFit/>
          </a:bodyPr>
          <a:lstStyle/>
          <a:p>
            <a:r>
              <a:rPr lang="en-US" dirty="0"/>
              <a:t>1.7 times increase</a:t>
            </a:r>
            <a:endParaRPr lang="he-IL" dirty="0"/>
          </a:p>
        </p:txBody>
      </p:sp>
      <p:sp>
        <p:nvSpPr>
          <p:cNvPr id="6" name="TextBox 5"/>
          <p:cNvSpPr txBox="1"/>
          <p:nvPr/>
        </p:nvSpPr>
        <p:spPr>
          <a:xfrm>
            <a:off x="4550820" y="6360750"/>
            <a:ext cx="1996316" cy="369332"/>
          </a:xfrm>
          <a:prstGeom prst="rect">
            <a:avLst/>
          </a:prstGeom>
          <a:noFill/>
        </p:spPr>
        <p:txBody>
          <a:bodyPr wrap="none" rtlCol="1">
            <a:spAutoFit/>
          </a:bodyPr>
          <a:lstStyle/>
          <a:p>
            <a:r>
              <a:rPr lang="en-US" dirty="0"/>
              <a:t>2.7 times increase </a:t>
            </a:r>
            <a:endParaRPr lang="he-IL"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extLst>
              <p:ext uri="{D42A27DB-BD31-4B8C-83A1-F6EECF244321}">
                <p14:modId xmlns:p14="http://schemas.microsoft.com/office/powerpoint/2010/main" xmlns="" val="57440890"/>
              </p:ext>
            </p:extLst>
          </p:nvPr>
        </p:nvGraphicFramePr>
        <p:xfrm>
          <a:off x="2286000" y="808308"/>
          <a:ext cx="4562475" cy="5897291"/>
        </p:xfrm>
        <a:graphic>
          <a:graphicData uri="http://schemas.openxmlformats.org/presentationml/2006/ole">
            <p:oleObj spid="_x0000_s1036" name="Image" r:id="rId4" imgW="2642621" imgH="4526289" progId="">
              <p:embed/>
            </p:oleObj>
          </a:graphicData>
        </a:graphic>
      </p:graphicFrame>
      <p:sp>
        <p:nvSpPr>
          <p:cNvPr id="2" name="Rectangle 1"/>
          <p:cNvSpPr/>
          <p:nvPr/>
        </p:nvSpPr>
        <p:spPr>
          <a:xfrm>
            <a:off x="0" y="0"/>
            <a:ext cx="8458200" cy="707886"/>
          </a:xfrm>
          <a:prstGeom prst="rect">
            <a:avLst/>
          </a:prstGeom>
        </p:spPr>
        <p:txBody>
          <a:bodyPr wrap="square">
            <a:spAutoFit/>
          </a:bodyPr>
          <a:lstStyle/>
          <a:p>
            <a:pPr algn="ctr"/>
            <a:r>
              <a:rPr lang="en-US" sz="2000" b="1" dirty="0"/>
              <a:t>The major executioners of apoptosis are caspases- a family of enzymes that function as proteases.</a:t>
            </a:r>
          </a:p>
        </p:txBody>
      </p:sp>
    </p:spTree>
    <p:extLst>
      <p:ext uri="{BB962C8B-B14F-4D97-AF65-F5344CB8AC3E}">
        <p14:creationId xmlns:p14="http://schemas.microsoft.com/office/powerpoint/2010/main" xmlns="" val="13481055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381000" y="152400"/>
            <a:ext cx="8229600" cy="1031051"/>
          </a:xfrm>
          <a:prstGeom prst="rect">
            <a:avLst/>
          </a:prstGeom>
          <a:noFill/>
        </p:spPr>
        <p:txBody>
          <a:bodyPr wrap="square" rtlCol="0">
            <a:spAutoFit/>
          </a:bodyPr>
          <a:lstStyle/>
          <a:p>
            <a:pPr algn="ctr"/>
            <a:r>
              <a:rPr lang="en-US" sz="3200" b="1" dirty="0" smtClean="0">
                <a:solidFill>
                  <a:schemeClr val="tx1"/>
                </a:solidFill>
                <a:latin typeface="+mn-lt"/>
                <a:ea typeface="+mn-ea"/>
                <a:cs typeface="+mn-cs"/>
              </a:rPr>
              <a:t>The effect of 5-Aza on ARTS Protein expression levels in </a:t>
            </a:r>
            <a:r>
              <a:rPr lang="en-US" sz="3200" b="1" dirty="0" err="1" smtClean="0">
                <a:solidFill>
                  <a:schemeClr val="tx1"/>
                </a:solidFill>
                <a:latin typeface="+mn-lt"/>
                <a:ea typeface="+mn-ea"/>
                <a:cs typeface="+mn-cs"/>
              </a:rPr>
              <a:t>Sk</a:t>
            </a:r>
            <a:r>
              <a:rPr lang="en-US" sz="3200" b="1" dirty="0" smtClean="0">
                <a:solidFill>
                  <a:schemeClr val="tx1"/>
                </a:solidFill>
                <a:latin typeface="+mn-lt"/>
                <a:ea typeface="+mn-ea"/>
                <a:cs typeface="+mn-cs"/>
              </a:rPr>
              <a:t>-Mel and UACC cells</a:t>
            </a:r>
            <a:endParaRPr lang="en-US" sz="3200" b="1" dirty="0">
              <a:solidFill>
                <a:schemeClr val="tx1"/>
              </a:solidFill>
              <a:latin typeface="+mn-lt"/>
              <a:ea typeface="+mn-ea"/>
              <a:cs typeface="+mn-cs"/>
            </a:endParaRPr>
          </a:p>
        </p:txBody>
      </p:sp>
      <p:grpSp>
        <p:nvGrpSpPr>
          <p:cNvPr id="3" name="Group 2"/>
          <p:cNvGrpSpPr/>
          <p:nvPr/>
        </p:nvGrpSpPr>
        <p:grpSpPr>
          <a:xfrm>
            <a:off x="4572000" y="1676400"/>
            <a:ext cx="1728192" cy="1807840"/>
            <a:chOff x="4572000" y="1828800"/>
            <a:chExt cx="1728192" cy="1807840"/>
          </a:xfrm>
        </p:grpSpPr>
        <p:pic>
          <p:nvPicPr>
            <p:cNvPr id="11" name="Picture 2"/>
            <p:cNvPicPr>
              <a:picLocks noChangeAspect="1" noChangeArrowheads="1"/>
            </p:cNvPicPr>
            <p:nvPr/>
          </p:nvPicPr>
          <p:blipFill>
            <a:blip r:embed="rId2" cstate="print"/>
            <a:srcRect/>
            <a:stretch>
              <a:fillRect/>
            </a:stretch>
          </p:blipFill>
          <p:spPr bwMode="auto">
            <a:xfrm>
              <a:off x="4572000" y="2667000"/>
              <a:ext cx="1728192" cy="360040"/>
            </a:xfrm>
            <a:prstGeom prst="rect">
              <a:avLst/>
            </a:prstGeom>
            <a:noFill/>
            <a:ln w="19050">
              <a:solidFill>
                <a:schemeClr val="tx1">
                  <a:lumMod val="50000"/>
                  <a:lumOff val="50000"/>
                </a:schemeClr>
              </a:solidFill>
              <a:miter lim="800000"/>
              <a:headEnd/>
              <a:tailEnd/>
            </a:ln>
          </p:spPr>
        </p:pic>
        <p:sp>
          <p:nvSpPr>
            <p:cNvPr id="12" name="TextBox 11"/>
            <p:cNvSpPr txBox="1"/>
            <p:nvPr/>
          </p:nvSpPr>
          <p:spPr>
            <a:xfrm>
              <a:off x="4800600" y="2057400"/>
              <a:ext cx="360040" cy="369332"/>
            </a:xfrm>
            <a:prstGeom prst="rect">
              <a:avLst/>
            </a:prstGeom>
            <a:noFill/>
          </p:spPr>
          <p:txBody>
            <a:bodyPr wrap="square" rtlCol="1">
              <a:spAutoFit/>
            </a:bodyPr>
            <a:lstStyle/>
            <a:p>
              <a:r>
                <a:rPr lang="en-US" dirty="0" smtClean="0"/>
                <a:t>-</a:t>
              </a:r>
              <a:endParaRPr lang="he-IL" dirty="0"/>
            </a:p>
          </p:txBody>
        </p:sp>
        <p:sp>
          <p:nvSpPr>
            <p:cNvPr id="13" name="TextBox 12"/>
            <p:cNvSpPr txBox="1"/>
            <p:nvPr/>
          </p:nvSpPr>
          <p:spPr>
            <a:xfrm>
              <a:off x="5638800" y="2057400"/>
              <a:ext cx="360040" cy="369332"/>
            </a:xfrm>
            <a:prstGeom prst="rect">
              <a:avLst/>
            </a:prstGeom>
            <a:noFill/>
          </p:spPr>
          <p:txBody>
            <a:bodyPr wrap="square" rtlCol="1">
              <a:spAutoFit/>
            </a:bodyPr>
            <a:lstStyle/>
            <a:p>
              <a:r>
                <a:rPr lang="en-US" dirty="0" smtClean="0"/>
                <a:t>+</a:t>
              </a:r>
              <a:endParaRPr lang="he-IL" dirty="0"/>
            </a:p>
          </p:txBody>
        </p:sp>
        <p:sp>
          <p:nvSpPr>
            <p:cNvPr id="14" name="TextBox 13"/>
            <p:cNvSpPr txBox="1"/>
            <p:nvPr/>
          </p:nvSpPr>
          <p:spPr>
            <a:xfrm>
              <a:off x="5029200" y="1828800"/>
              <a:ext cx="792088" cy="323165"/>
            </a:xfrm>
            <a:prstGeom prst="rect">
              <a:avLst/>
            </a:prstGeom>
            <a:noFill/>
          </p:spPr>
          <p:txBody>
            <a:bodyPr wrap="square" rtlCol="1">
              <a:spAutoFit/>
            </a:bodyPr>
            <a:lstStyle/>
            <a:p>
              <a:r>
                <a:rPr lang="en-US" sz="1500" b="1" dirty="0" smtClean="0"/>
                <a:t>UACC</a:t>
              </a:r>
              <a:endParaRPr lang="he-IL" sz="1500" b="1" dirty="0"/>
            </a:p>
          </p:txBody>
        </p:sp>
        <p:pic>
          <p:nvPicPr>
            <p:cNvPr id="15" name="Picture 7"/>
            <p:cNvPicPr>
              <a:picLocks noChangeAspect="1" noChangeArrowheads="1"/>
            </p:cNvPicPr>
            <p:nvPr/>
          </p:nvPicPr>
          <p:blipFill>
            <a:blip r:embed="rId3" cstate="print"/>
            <a:srcRect l="33193" t="44455" r="57143" b="47610"/>
            <a:stretch>
              <a:fillRect/>
            </a:stretch>
          </p:blipFill>
          <p:spPr bwMode="auto">
            <a:xfrm>
              <a:off x="4572000" y="3276600"/>
              <a:ext cx="1728192" cy="360040"/>
            </a:xfrm>
            <a:prstGeom prst="rect">
              <a:avLst/>
            </a:prstGeom>
            <a:noFill/>
            <a:ln w="19050">
              <a:solidFill>
                <a:schemeClr val="tx1">
                  <a:lumMod val="50000"/>
                  <a:lumOff val="50000"/>
                </a:schemeClr>
              </a:solidFill>
              <a:miter lim="800000"/>
              <a:headEnd/>
              <a:tailEnd/>
            </a:ln>
            <a:effectLst/>
          </p:spPr>
        </p:pic>
      </p:grpSp>
      <p:graphicFrame>
        <p:nvGraphicFramePr>
          <p:cNvPr id="16" name="Chart 15"/>
          <p:cNvGraphicFramePr/>
          <p:nvPr>
            <p:extLst>
              <p:ext uri="{D42A27DB-BD31-4B8C-83A1-F6EECF244321}">
                <p14:modId xmlns:p14="http://schemas.microsoft.com/office/powerpoint/2010/main" xmlns="" val="875818856"/>
              </p:ext>
            </p:extLst>
          </p:nvPr>
        </p:nvGraphicFramePr>
        <p:xfrm>
          <a:off x="4369296" y="3465767"/>
          <a:ext cx="2133600" cy="29718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p:cNvGraphicFramePr/>
          <p:nvPr>
            <p:extLst>
              <p:ext uri="{D42A27DB-BD31-4B8C-83A1-F6EECF244321}">
                <p14:modId xmlns:p14="http://schemas.microsoft.com/office/powerpoint/2010/main" xmlns="" val="1934407537"/>
              </p:ext>
            </p:extLst>
          </p:nvPr>
        </p:nvGraphicFramePr>
        <p:xfrm>
          <a:off x="1282080" y="3514382"/>
          <a:ext cx="2160239" cy="2917701"/>
        </p:xfrm>
        <a:graphic>
          <a:graphicData uri="http://schemas.openxmlformats.org/drawingml/2006/chart">
            <c:chart xmlns:c="http://schemas.openxmlformats.org/drawingml/2006/chart" xmlns:r="http://schemas.openxmlformats.org/officeDocument/2006/relationships" r:id="rId5"/>
          </a:graphicData>
        </a:graphic>
      </p:graphicFrame>
      <p:grpSp>
        <p:nvGrpSpPr>
          <p:cNvPr id="24" name="Group 23"/>
          <p:cNvGrpSpPr/>
          <p:nvPr/>
        </p:nvGrpSpPr>
        <p:grpSpPr>
          <a:xfrm>
            <a:off x="304800" y="1676400"/>
            <a:ext cx="2947392" cy="1999565"/>
            <a:chOff x="304800" y="1676400"/>
            <a:chExt cx="2947392" cy="1999565"/>
          </a:xfrm>
        </p:grpSpPr>
        <p:sp>
          <p:nvSpPr>
            <p:cNvPr id="5" name="TextBox 4"/>
            <p:cNvSpPr txBox="1"/>
            <p:nvPr/>
          </p:nvSpPr>
          <p:spPr>
            <a:xfrm>
              <a:off x="381000" y="2743200"/>
              <a:ext cx="792088" cy="323165"/>
            </a:xfrm>
            <a:prstGeom prst="rect">
              <a:avLst/>
            </a:prstGeom>
            <a:noFill/>
          </p:spPr>
          <p:txBody>
            <a:bodyPr wrap="square" rtlCol="1">
              <a:spAutoFit/>
            </a:bodyPr>
            <a:lstStyle/>
            <a:p>
              <a:r>
                <a:rPr lang="en-US" sz="1500" dirty="0" smtClean="0"/>
                <a:t>ARTS</a:t>
              </a:r>
              <a:endParaRPr lang="he-IL" sz="1500" dirty="0"/>
            </a:p>
          </p:txBody>
        </p:sp>
        <p:sp>
          <p:nvSpPr>
            <p:cNvPr id="6" name="TextBox 5"/>
            <p:cNvSpPr txBox="1"/>
            <p:nvPr/>
          </p:nvSpPr>
          <p:spPr>
            <a:xfrm>
              <a:off x="304800" y="2209800"/>
              <a:ext cx="720080" cy="323165"/>
            </a:xfrm>
            <a:prstGeom prst="rect">
              <a:avLst/>
            </a:prstGeom>
            <a:noFill/>
          </p:spPr>
          <p:txBody>
            <a:bodyPr wrap="square" rtlCol="1">
              <a:spAutoFit/>
            </a:bodyPr>
            <a:lstStyle/>
            <a:p>
              <a:r>
                <a:rPr lang="en-US" sz="1500" dirty="0"/>
                <a:t>5-AZA</a:t>
              </a:r>
              <a:endParaRPr lang="he-IL" sz="1500" dirty="0"/>
            </a:p>
          </p:txBody>
        </p:sp>
        <p:grpSp>
          <p:nvGrpSpPr>
            <p:cNvPr id="2" name="Group 1"/>
            <p:cNvGrpSpPr/>
            <p:nvPr/>
          </p:nvGrpSpPr>
          <p:grpSpPr>
            <a:xfrm>
              <a:off x="1524000" y="1676400"/>
              <a:ext cx="1728192" cy="1807840"/>
              <a:chOff x="1524000" y="1828800"/>
              <a:chExt cx="1728192" cy="1807840"/>
            </a:xfrm>
          </p:grpSpPr>
          <p:sp>
            <p:nvSpPr>
              <p:cNvPr id="7" name="TextBox 6"/>
              <p:cNvSpPr txBox="1"/>
              <p:nvPr/>
            </p:nvSpPr>
            <p:spPr>
              <a:xfrm>
                <a:off x="1905000" y="1828800"/>
                <a:ext cx="914400" cy="323165"/>
              </a:xfrm>
              <a:prstGeom prst="rect">
                <a:avLst/>
              </a:prstGeom>
              <a:noFill/>
            </p:spPr>
            <p:txBody>
              <a:bodyPr wrap="square" rtlCol="1">
                <a:spAutoFit/>
              </a:bodyPr>
              <a:lstStyle/>
              <a:p>
                <a:r>
                  <a:rPr lang="en-US" sz="1500" b="1" dirty="0" err="1" smtClean="0"/>
                  <a:t>Sk-mel</a:t>
                </a:r>
                <a:endParaRPr lang="he-IL" sz="1500" b="1" dirty="0"/>
              </a:p>
            </p:txBody>
          </p:sp>
          <p:pic>
            <p:nvPicPr>
              <p:cNvPr id="8" name="Picture 11"/>
              <p:cNvPicPr>
                <a:picLocks noChangeAspect="1" noChangeArrowheads="1"/>
              </p:cNvPicPr>
              <p:nvPr/>
            </p:nvPicPr>
            <p:blipFill>
              <a:blip r:embed="rId6" cstate="print"/>
              <a:srcRect l="49599" t="47846" r="36833" b="41978"/>
              <a:stretch>
                <a:fillRect/>
              </a:stretch>
            </p:blipFill>
            <p:spPr bwMode="auto">
              <a:xfrm>
                <a:off x="1524000" y="2667000"/>
                <a:ext cx="1728192" cy="360040"/>
              </a:xfrm>
              <a:prstGeom prst="rect">
                <a:avLst/>
              </a:prstGeom>
              <a:noFill/>
              <a:ln w="9525">
                <a:solidFill>
                  <a:schemeClr val="tx1">
                    <a:lumMod val="50000"/>
                    <a:lumOff val="50000"/>
                  </a:schemeClr>
                </a:solidFill>
                <a:miter lim="800000"/>
                <a:headEnd/>
                <a:tailEnd/>
              </a:ln>
              <a:effectLst/>
            </p:spPr>
          </p:pic>
          <p:sp>
            <p:nvSpPr>
              <p:cNvPr id="9" name="TextBox 8"/>
              <p:cNvSpPr txBox="1"/>
              <p:nvPr/>
            </p:nvSpPr>
            <p:spPr>
              <a:xfrm>
                <a:off x="1752600" y="2133600"/>
                <a:ext cx="576064" cy="369332"/>
              </a:xfrm>
              <a:prstGeom prst="rect">
                <a:avLst/>
              </a:prstGeom>
              <a:noFill/>
            </p:spPr>
            <p:txBody>
              <a:bodyPr wrap="square" rtlCol="1">
                <a:spAutoFit/>
              </a:bodyPr>
              <a:lstStyle/>
              <a:p>
                <a:r>
                  <a:rPr lang="en-US" dirty="0" smtClean="0"/>
                  <a:t>-</a:t>
                </a:r>
                <a:endParaRPr lang="he-IL" dirty="0"/>
              </a:p>
            </p:txBody>
          </p:sp>
          <p:sp>
            <p:nvSpPr>
              <p:cNvPr id="10" name="TextBox 9"/>
              <p:cNvSpPr txBox="1"/>
              <p:nvPr/>
            </p:nvSpPr>
            <p:spPr>
              <a:xfrm>
                <a:off x="2514600" y="2133600"/>
                <a:ext cx="576064" cy="369332"/>
              </a:xfrm>
              <a:prstGeom prst="rect">
                <a:avLst/>
              </a:prstGeom>
              <a:noFill/>
            </p:spPr>
            <p:txBody>
              <a:bodyPr wrap="square" rtlCol="1">
                <a:spAutoFit/>
              </a:bodyPr>
              <a:lstStyle/>
              <a:p>
                <a:r>
                  <a:rPr lang="en-US" dirty="0" smtClean="0"/>
                  <a:t>+</a:t>
                </a:r>
                <a:endParaRPr lang="he-IL" dirty="0"/>
              </a:p>
            </p:txBody>
          </p:sp>
          <p:pic>
            <p:nvPicPr>
              <p:cNvPr id="19" name="Picture 12"/>
              <p:cNvPicPr>
                <a:picLocks noChangeAspect="1" noChangeArrowheads="1"/>
              </p:cNvPicPr>
              <p:nvPr/>
            </p:nvPicPr>
            <p:blipFill>
              <a:blip r:embed="rId7" cstate="print"/>
              <a:srcRect l="55127" t="44862" r="32620" b="46561"/>
              <a:stretch>
                <a:fillRect/>
              </a:stretch>
            </p:blipFill>
            <p:spPr bwMode="auto">
              <a:xfrm>
                <a:off x="1524000" y="3276600"/>
                <a:ext cx="1728192" cy="360040"/>
              </a:xfrm>
              <a:prstGeom prst="rect">
                <a:avLst/>
              </a:prstGeom>
              <a:noFill/>
              <a:ln w="9525">
                <a:solidFill>
                  <a:schemeClr val="tx1">
                    <a:lumMod val="50000"/>
                    <a:lumOff val="50000"/>
                  </a:schemeClr>
                </a:solidFill>
                <a:miter lim="800000"/>
                <a:headEnd/>
                <a:tailEnd/>
              </a:ln>
              <a:effectLst/>
            </p:spPr>
          </p:pic>
        </p:grpSp>
        <p:sp>
          <p:nvSpPr>
            <p:cNvPr id="20" name="TextBox 19"/>
            <p:cNvSpPr txBox="1"/>
            <p:nvPr/>
          </p:nvSpPr>
          <p:spPr>
            <a:xfrm>
              <a:off x="381000" y="3352800"/>
              <a:ext cx="634854" cy="323165"/>
            </a:xfrm>
            <a:prstGeom prst="rect">
              <a:avLst/>
            </a:prstGeom>
            <a:noFill/>
          </p:spPr>
          <p:txBody>
            <a:bodyPr wrap="none" rtlCol="0">
              <a:spAutoFit/>
            </a:bodyPr>
            <a:lstStyle/>
            <a:p>
              <a:r>
                <a:rPr lang="en-US" sz="1500" dirty="0"/>
                <a:t>Actin</a:t>
              </a:r>
            </a:p>
          </p:txBody>
        </p:sp>
        <p:sp>
          <p:nvSpPr>
            <p:cNvPr id="21" name="TextBox 20"/>
            <p:cNvSpPr txBox="1"/>
            <p:nvPr/>
          </p:nvSpPr>
          <p:spPr>
            <a:xfrm>
              <a:off x="304800" y="1828800"/>
              <a:ext cx="803425" cy="323165"/>
            </a:xfrm>
            <a:prstGeom prst="rect">
              <a:avLst/>
            </a:prstGeom>
            <a:noFill/>
          </p:spPr>
          <p:txBody>
            <a:bodyPr wrap="none" rtlCol="0">
              <a:spAutoFit/>
            </a:bodyPr>
            <a:lstStyle/>
            <a:p>
              <a:r>
                <a:rPr lang="en-US" sz="1500" dirty="0"/>
                <a:t>Cell line</a:t>
              </a:r>
            </a:p>
          </p:txBody>
        </p:sp>
      </p:grpSp>
      <p:sp>
        <p:nvSpPr>
          <p:cNvPr id="22" name="TextBox 21"/>
          <p:cNvSpPr txBox="1"/>
          <p:nvPr/>
        </p:nvSpPr>
        <p:spPr>
          <a:xfrm>
            <a:off x="4442314" y="6262132"/>
            <a:ext cx="1965859" cy="369332"/>
          </a:xfrm>
          <a:prstGeom prst="rect">
            <a:avLst/>
          </a:prstGeom>
          <a:noFill/>
        </p:spPr>
        <p:txBody>
          <a:bodyPr wrap="none" rtlCol="1">
            <a:spAutoFit/>
          </a:bodyPr>
          <a:lstStyle/>
          <a:p>
            <a:r>
              <a:rPr lang="en-US" dirty="0"/>
              <a:t>1.4 times increase </a:t>
            </a:r>
            <a:endParaRPr lang="he-IL" dirty="0"/>
          </a:p>
        </p:txBody>
      </p:sp>
      <p:sp>
        <p:nvSpPr>
          <p:cNvPr id="23" name="TextBox 22"/>
          <p:cNvSpPr txBox="1"/>
          <p:nvPr/>
        </p:nvSpPr>
        <p:spPr>
          <a:xfrm>
            <a:off x="1267332" y="6312932"/>
            <a:ext cx="2002728" cy="369332"/>
          </a:xfrm>
          <a:prstGeom prst="rect">
            <a:avLst/>
          </a:prstGeom>
          <a:noFill/>
        </p:spPr>
        <p:txBody>
          <a:bodyPr wrap="none" rtlCol="1">
            <a:spAutoFit/>
          </a:bodyPr>
          <a:lstStyle/>
          <a:p>
            <a:r>
              <a:rPr lang="en-US" dirty="0"/>
              <a:t>3.6 times increase </a:t>
            </a:r>
            <a:endParaRPr lang="he-IL"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srcRect l="4007"/>
          <a:stretch/>
        </p:blipFill>
        <p:spPr bwMode="auto">
          <a:xfrm>
            <a:off x="685798" y="0"/>
            <a:ext cx="7543802" cy="5486400"/>
          </a:xfrm>
          <a:prstGeom prst="rect">
            <a:avLst/>
          </a:prstGeom>
          <a:noFill/>
          <a:ln>
            <a:noFill/>
          </a:ln>
        </p:spPr>
      </p:pic>
      <p:sp>
        <p:nvSpPr>
          <p:cNvPr id="5" name="TextBox 4"/>
          <p:cNvSpPr txBox="1"/>
          <p:nvPr/>
        </p:nvSpPr>
        <p:spPr>
          <a:xfrm>
            <a:off x="381000" y="5562600"/>
            <a:ext cx="8534400" cy="923330"/>
          </a:xfrm>
          <a:prstGeom prst="rect">
            <a:avLst/>
          </a:prstGeom>
          <a:noFill/>
        </p:spPr>
        <p:txBody>
          <a:bodyPr wrap="square" rtlCol="1">
            <a:spAutoFit/>
          </a:bodyPr>
          <a:lstStyle/>
          <a:p>
            <a:r>
              <a:rPr lang="en-US" dirty="0" smtClean="0"/>
              <a:t>Comparing </a:t>
            </a:r>
            <a:r>
              <a:rPr lang="en-US" dirty="0"/>
              <a:t>our results at the RNA level of ARTS expression with its protein expression shows that in A375, UACC cell lines a strong up stream regulation of ARTS at RNA and protein levels</a:t>
            </a:r>
            <a:endParaRPr lang="he-IL" dirty="0"/>
          </a:p>
        </p:txBody>
      </p:sp>
    </p:spTree>
    <p:extLst>
      <p:ext uri="{BB962C8B-B14F-4D97-AF65-F5344CB8AC3E}">
        <p14:creationId xmlns:p14="http://schemas.microsoft.com/office/powerpoint/2010/main" xmlns="" val="796710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ARTS protein Analysis-summary</a:t>
            </a:r>
            <a:endParaRPr lang="en-US" dirty="0"/>
          </a:p>
        </p:txBody>
      </p:sp>
      <p:sp>
        <p:nvSpPr>
          <p:cNvPr id="3" name="Content Placeholder 2"/>
          <p:cNvSpPr>
            <a:spLocks noGrp="1"/>
          </p:cNvSpPr>
          <p:nvPr>
            <p:ph idx="1"/>
          </p:nvPr>
        </p:nvSpPr>
        <p:spPr>
          <a:xfrm>
            <a:off x="457200" y="1981200"/>
            <a:ext cx="8229600" cy="4389120"/>
          </a:xfrm>
        </p:spPr>
        <p:txBody>
          <a:bodyPr>
            <a:normAutofit fontScale="92500" lnSpcReduction="10000"/>
          </a:bodyPr>
          <a:lstStyle/>
          <a:p>
            <a:r>
              <a:rPr lang="en-US" dirty="0" smtClean="0"/>
              <a:t>We saw </a:t>
            </a:r>
            <a:r>
              <a:rPr lang="en-US" dirty="0"/>
              <a:t>an increase in ARTS </a:t>
            </a:r>
            <a:r>
              <a:rPr lang="en-US" dirty="0" smtClean="0"/>
              <a:t>protein expression in the treated cells</a:t>
            </a:r>
          </a:p>
          <a:p>
            <a:r>
              <a:rPr lang="en-US" dirty="0"/>
              <a:t>3.6 times for </a:t>
            </a:r>
            <a:r>
              <a:rPr lang="en-US" dirty="0" err="1" smtClean="0"/>
              <a:t>sK</a:t>
            </a:r>
            <a:r>
              <a:rPr lang="en-US" dirty="0" smtClean="0"/>
              <a:t>-Mel</a:t>
            </a:r>
          </a:p>
          <a:p>
            <a:r>
              <a:rPr lang="en-US" dirty="0" smtClean="0"/>
              <a:t>2.7 </a:t>
            </a:r>
            <a:r>
              <a:rPr lang="en-US" dirty="0"/>
              <a:t>times for </a:t>
            </a:r>
            <a:r>
              <a:rPr lang="en-US" dirty="0" smtClean="0"/>
              <a:t>HCT</a:t>
            </a:r>
            <a:endParaRPr lang="en-US" dirty="0"/>
          </a:p>
          <a:p>
            <a:r>
              <a:rPr lang="en-US" dirty="0" smtClean="0"/>
              <a:t>And 1.4 </a:t>
            </a:r>
            <a:r>
              <a:rPr lang="en-US" dirty="0"/>
              <a:t>times for UACC </a:t>
            </a:r>
            <a:endParaRPr lang="en-US" dirty="0" smtClean="0"/>
          </a:p>
          <a:p>
            <a:r>
              <a:rPr lang="en-US" dirty="0" smtClean="0"/>
              <a:t>The effect of 5-AZA at </a:t>
            </a:r>
            <a:r>
              <a:rPr lang="en-US" dirty="0"/>
              <a:t>the protein </a:t>
            </a:r>
            <a:r>
              <a:rPr lang="en-US" dirty="0" smtClean="0"/>
              <a:t>level </a:t>
            </a:r>
            <a:r>
              <a:rPr lang="en-US" dirty="0"/>
              <a:t>was much smaller than the effect at the RNA levels </a:t>
            </a:r>
            <a:endParaRPr lang="en-US" dirty="0" smtClean="0"/>
          </a:p>
          <a:p>
            <a:endParaRPr lang="en-US" dirty="0"/>
          </a:p>
          <a:p>
            <a:r>
              <a:rPr lang="en-US" b="1" dirty="0" smtClean="0"/>
              <a:t>These findings suggest that additional regulation mechanisms control the levels of ARTS in these cell lines at the protein levels</a:t>
            </a:r>
          </a:p>
          <a:p>
            <a:pPr marL="0" indent="0">
              <a:buNone/>
            </a:pPr>
            <a:endParaRPr lang="en-US" dirty="0" smtClean="0"/>
          </a:p>
          <a:p>
            <a:endParaRPr lang="en-US" b="1" dirty="0" smtClean="0"/>
          </a:p>
          <a:p>
            <a:endParaRPr lang="en-US" dirty="0" smtClean="0"/>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67000"/>
            <a:ext cx="8229600" cy="3048000"/>
          </a:xfrm>
        </p:spPr>
        <p:txBody>
          <a:bodyPr>
            <a:noAutofit/>
          </a:bodyPr>
          <a:lstStyle/>
          <a:p>
            <a:pPr algn="just"/>
            <a:r>
              <a:rPr lang="en-US" sz="4000" b="1" dirty="0" smtClean="0">
                <a:solidFill>
                  <a:schemeClr val="tx1"/>
                </a:solidFill>
                <a:latin typeface="+mn-lt"/>
                <a:ea typeface="+mn-ea"/>
                <a:cs typeface="+mn-cs"/>
              </a:rPr>
              <a:t>Post translational modifications </a:t>
            </a:r>
            <a:r>
              <a:rPr lang="en-US" sz="4000" b="1" dirty="0">
                <a:solidFill>
                  <a:schemeClr val="tx1"/>
                </a:solidFill>
                <a:latin typeface="+mn-lt"/>
                <a:ea typeface="+mn-ea"/>
                <a:cs typeface="+mn-cs"/>
              </a:rPr>
              <a:t>such as degradation could explain the </a:t>
            </a:r>
            <a:r>
              <a:rPr lang="en-US" sz="4000" b="1" dirty="0" smtClean="0">
                <a:solidFill>
                  <a:schemeClr val="tx1"/>
                </a:solidFill>
                <a:latin typeface="+mn-lt"/>
                <a:ea typeface="+mn-ea"/>
                <a:cs typeface="+mn-cs"/>
              </a:rPr>
              <a:t>smaller effect </a:t>
            </a:r>
            <a:r>
              <a:rPr lang="en-US" sz="4000" b="1" dirty="0">
                <a:solidFill>
                  <a:schemeClr val="tx1"/>
                </a:solidFill>
                <a:latin typeface="+mn-lt"/>
                <a:ea typeface="+mn-ea"/>
                <a:cs typeface="+mn-cs"/>
              </a:rPr>
              <a:t>seen in the 5-AZA treated cells at the protein levels as compared to the more significant effect seen at the RNA level </a:t>
            </a:r>
            <a:endParaRPr lang="en-US" sz="4000" b="1" dirty="0" smtClean="0">
              <a:solidFill>
                <a:schemeClr val="tx1"/>
              </a:solidFill>
              <a:latin typeface="+mn-lt"/>
              <a:ea typeface="+mn-ea"/>
              <a:cs typeface="+mn-cs"/>
            </a:endParaRPr>
          </a:p>
        </p:txBody>
      </p:sp>
      <p:sp>
        <p:nvSpPr>
          <p:cNvPr id="4" name="Title 1"/>
          <p:cNvSpPr txBox="1">
            <a:spLocks/>
          </p:cNvSpPr>
          <p:nvPr/>
        </p:nvSpPr>
        <p:spPr>
          <a:xfrm>
            <a:off x="457200" y="704088"/>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52600"/>
            <a:ext cx="8686800" cy="4724400"/>
          </a:xfrm>
        </p:spPr>
        <p:txBody>
          <a:bodyPr>
            <a:normAutofit fontScale="90000"/>
          </a:bodyPr>
          <a:lstStyle/>
          <a:p>
            <a:pPr marL="274320" indent="-274320">
              <a:spcBef>
                <a:spcPct val="20000"/>
              </a:spcBef>
            </a:pP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Conclusions:</a:t>
            </a:r>
            <a:br>
              <a:rPr lang="en-US" dirty="0" smtClean="0"/>
            </a:br>
            <a:r>
              <a:rPr lang="en-US" sz="2600" dirty="0" smtClean="0">
                <a:solidFill>
                  <a:prstClr val="black"/>
                </a:solidFill>
                <a:latin typeface="Constantia"/>
                <a:ea typeface="+mn-ea"/>
                <a:cs typeface="+mn-cs"/>
              </a:rPr>
              <a:t/>
            </a:r>
            <a:br>
              <a:rPr lang="en-US" sz="2600" dirty="0" smtClean="0">
                <a:solidFill>
                  <a:prstClr val="black"/>
                </a:solidFill>
                <a:latin typeface="Constantia"/>
                <a:ea typeface="+mn-ea"/>
                <a:cs typeface="+mn-cs"/>
              </a:rPr>
            </a:br>
            <a:r>
              <a:rPr lang="en-US" sz="4900" dirty="0" smtClean="0">
                <a:solidFill>
                  <a:prstClr val="black"/>
                </a:solidFill>
                <a:latin typeface="Constantia"/>
                <a:ea typeface="+mn-ea"/>
                <a:cs typeface="+mn-cs"/>
              </a:rPr>
              <a:t>1.</a:t>
            </a:r>
            <a:r>
              <a:rPr lang="en-US" sz="2600" dirty="0" smtClean="0">
                <a:solidFill>
                  <a:prstClr val="black"/>
                </a:solidFill>
                <a:latin typeface="Constantia"/>
                <a:ea typeface="+mn-ea"/>
                <a:cs typeface="+mn-cs"/>
              </a:rPr>
              <a:t> </a:t>
            </a:r>
            <a:r>
              <a:rPr lang="en-US" sz="2700" b="1" dirty="0">
                <a:solidFill>
                  <a:schemeClr val="tx1"/>
                </a:solidFill>
                <a:latin typeface="+mn-lt"/>
                <a:ea typeface="+mn-ea"/>
                <a:cs typeface="+mn-cs"/>
              </a:rPr>
              <a:t>S</a:t>
            </a:r>
            <a:r>
              <a:rPr lang="en-US" sz="2700" b="1" dirty="0" smtClean="0">
                <a:solidFill>
                  <a:schemeClr val="tx1"/>
                </a:solidFill>
                <a:latin typeface="+mn-lt"/>
                <a:ea typeface="+mn-ea"/>
                <a:cs typeface="+mn-cs"/>
              </a:rPr>
              <a:t>ilencing of ARTS occurs through methylation in several solid tumor cell lines: </a:t>
            </a:r>
            <a:br>
              <a:rPr lang="en-US" sz="2700" b="1" dirty="0" smtClean="0">
                <a:solidFill>
                  <a:schemeClr val="tx1"/>
                </a:solidFill>
                <a:latin typeface="+mn-lt"/>
                <a:ea typeface="+mn-ea"/>
                <a:cs typeface="+mn-cs"/>
              </a:rPr>
            </a:br>
            <a:r>
              <a:rPr lang="en-US" sz="2700" b="1" dirty="0" smtClean="0">
                <a:solidFill>
                  <a:schemeClr val="tx1"/>
                </a:solidFill>
                <a:latin typeface="+mn-lt"/>
                <a:ea typeface="+mn-ea"/>
                <a:cs typeface="+mn-cs"/>
              </a:rPr>
              <a:t>A375 (melanoma), UACC (ductal carcinoma),HepG2 (hepatocellular carcinoma), HCT (colorectal carcinoma), and  </a:t>
            </a:r>
            <a:r>
              <a:rPr lang="en-US" sz="2700" b="1" dirty="0" err="1" smtClean="0">
                <a:solidFill>
                  <a:schemeClr val="tx1"/>
                </a:solidFill>
                <a:latin typeface="+mn-lt"/>
                <a:ea typeface="+mn-ea"/>
                <a:cs typeface="+mn-cs"/>
              </a:rPr>
              <a:t>Sk</a:t>
            </a:r>
            <a:r>
              <a:rPr lang="en-US" sz="2700" b="1" dirty="0" smtClean="0">
                <a:solidFill>
                  <a:schemeClr val="tx1"/>
                </a:solidFill>
                <a:latin typeface="+mn-lt"/>
                <a:ea typeface="+mn-ea"/>
                <a:cs typeface="+mn-cs"/>
              </a:rPr>
              <a:t>-Mel (</a:t>
            </a:r>
            <a:r>
              <a:rPr lang="en-US" sz="2700" b="1" smtClean="0">
                <a:solidFill>
                  <a:schemeClr val="tx1"/>
                </a:solidFill>
                <a:latin typeface="+mn-lt"/>
                <a:ea typeface="+mn-ea"/>
                <a:cs typeface="+mn-cs"/>
              </a:rPr>
              <a:t>melanoma</a:t>
            </a:r>
            <a:r>
              <a:rPr lang="en-US" sz="2700" b="1" smtClean="0">
                <a:solidFill>
                  <a:schemeClr val="tx1"/>
                </a:solidFill>
                <a:latin typeface="+mn-lt"/>
                <a:ea typeface="+mn-ea"/>
                <a:cs typeface="+mn-cs"/>
              </a:rPr>
              <a:t>)</a:t>
            </a:r>
            <a:r>
              <a:rPr lang="en-US" sz="2700" b="1" dirty="0" smtClean="0">
                <a:solidFill>
                  <a:schemeClr val="tx1"/>
                </a:solidFill>
                <a:latin typeface="+mn-lt"/>
                <a:ea typeface="+mn-ea"/>
                <a:cs typeface="+mn-cs"/>
              </a:rPr>
              <a:t/>
            </a:r>
            <a:br>
              <a:rPr lang="en-US" sz="2700" b="1" dirty="0" smtClean="0">
                <a:solidFill>
                  <a:schemeClr val="tx1"/>
                </a:solidFill>
                <a:latin typeface="+mn-lt"/>
                <a:ea typeface="+mn-ea"/>
                <a:cs typeface="+mn-cs"/>
              </a:rPr>
            </a:br>
            <a:r>
              <a:rPr lang="en-US" sz="2700" b="1" dirty="0" smtClean="0">
                <a:solidFill>
                  <a:schemeClr val="tx1"/>
                </a:solidFill>
                <a:latin typeface="+mn-lt"/>
                <a:ea typeface="+mn-ea"/>
                <a:cs typeface="+mn-cs"/>
              </a:rPr>
              <a:t> </a:t>
            </a:r>
            <a:br>
              <a:rPr lang="en-US" sz="2700" b="1" dirty="0" smtClean="0">
                <a:solidFill>
                  <a:schemeClr val="tx1"/>
                </a:solidFill>
                <a:latin typeface="+mn-lt"/>
                <a:ea typeface="+mn-ea"/>
                <a:cs typeface="+mn-cs"/>
              </a:rPr>
            </a:br>
            <a:r>
              <a:rPr lang="en-US" sz="4900" dirty="0" smtClean="0">
                <a:solidFill>
                  <a:prstClr val="black"/>
                </a:solidFill>
                <a:latin typeface="Constantia"/>
                <a:ea typeface="+mn-ea"/>
                <a:cs typeface="+mn-cs"/>
              </a:rPr>
              <a:t>2</a:t>
            </a:r>
            <a:r>
              <a:rPr lang="en-US" sz="2700" b="1" dirty="0" smtClean="0">
                <a:solidFill>
                  <a:schemeClr val="tx1"/>
                </a:solidFill>
                <a:latin typeface="+mn-lt"/>
                <a:ea typeface="+mn-ea"/>
                <a:cs typeface="+mn-cs"/>
              </a:rPr>
              <a:t>. Post translational modifications such as Ubiquitin-Proteasome degradation of ARTS (published) could explain the smaller effect seen in the 5-AZA treated cells at the protein levels as compared to the more significant effect seen at the RNA level </a:t>
            </a:r>
            <a:r>
              <a:rPr lang="en-US" sz="3100" b="1" dirty="0" smtClean="0">
                <a:solidFill>
                  <a:schemeClr val="tx1"/>
                </a:solidFill>
              </a:rPr>
              <a:t/>
            </a:r>
            <a:br>
              <a:rPr lang="en-US" sz="3100" b="1" dirty="0" smtClean="0">
                <a:solidFill>
                  <a:schemeClr val="tx1"/>
                </a:solidFill>
              </a:rPr>
            </a:br>
            <a:endParaRPr lang="en-US" sz="3100" b="1"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26367" t="13281" r="8594" b="7031"/>
          <a:stretch>
            <a:fillRect/>
          </a:stretch>
        </p:blipFill>
        <p:spPr bwMode="auto">
          <a:xfrm>
            <a:off x="1752600" y="633780"/>
            <a:ext cx="6605588" cy="6070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TextBox 3"/>
          <p:cNvSpPr txBox="1">
            <a:spLocks noChangeArrowheads="1"/>
          </p:cNvSpPr>
          <p:nvPr/>
        </p:nvSpPr>
        <p:spPr bwMode="auto">
          <a:xfrm>
            <a:off x="7043738" y="6488113"/>
            <a:ext cx="21002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b="1"/>
              <a:t>Ow Y-L.P. et al. Nature 2008</a:t>
            </a:r>
            <a:r>
              <a:rPr lang="en-US" altLang="en-US"/>
              <a:t>.</a:t>
            </a:r>
            <a:endParaRPr lang="he-IL" altLang="en-US"/>
          </a:p>
        </p:txBody>
      </p:sp>
      <p:sp>
        <p:nvSpPr>
          <p:cNvPr id="2" name="Rectangle 1"/>
          <p:cNvSpPr/>
          <p:nvPr/>
        </p:nvSpPr>
        <p:spPr>
          <a:xfrm>
            <a:off x="457200" y="33615"/>
            <a:ext cx="8153400" cy="707886"/>
          </a:xfrm>
          <a:prstGeom prst="rect">
            <a:avLst/>
          </a:prstGeom>
        </p:spPr>
        <p:txBody>
          <a:bodyPr wrap="square">
            <a:spAutoFit/>
          </a:bodyPr>
          <a:lstStyle/>
          <a:p>
            <a:r>
              <a:rPr lang="en-US" sz="2000" b="1" dirty="0"/>
              <a:t>Two major signaling pathways are responsible for induction of apoptosis in cells: The External and the Mitochondrial pathway </a:t>
            </a:r>
          </a:p>
        </p:txBody>
      </p:sp>
    </p:spTree>
    <p:extLst>
      <p:ext uri="{BB962C8B-B14F-4D97-AF65-F5344CB8AC3E}">
        <p14:creationId xmlns:p14="http://schemas.microsoft.com/office/powerpoint/2010/main" xmlns="" val="4077949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dirty="0" smtClean="0"/>
              <a:t>The Mitochondrial </a:t>
            </a:r>
            <a:r>
              <a:rPr lang="en-US" b="1" dirty="0"/>
              <a:t>pathway</a:t>
            </a:r>
          </a:p>
        </p:txBody>
      </p:sp>
      <p:sp>
        <p:nvSpPr>
          <p:cNvPr id="3" name="Content Placeholder 2"/>
          <p:cNvSpPr>
            <a:spLocks noGrp="1"/>
          </p:cNvSpPr>
          <p:nvPr>
            <p:ph idx="1"/>
          </p:nvPr>
        </p:nvSpPr>
        <p:spPr/>
        <p:txBody>
          <a:bodyPr>
            <a:normAutofit fontScale="92500"/>
          </a:bodyPr>
          <a:lstStyle/>
          <a:p>
            <a:r>
              <a:rPr lang="en-US" dirty="0" smtClean="0"/>
              <a:t>Responsible </a:t>
            </a:r>
            <a:r>
              <a:rPr lang="en-US" dirty="0"/>
              <a:t>for most processes of apoptosis in most </a:t>
            </a:r>
            <a:r>
              <a:rPr lang="en-US" dirty="0" smtClean="0"/>
              <a:t>cells.</a:t>
            </a:r>
          </a:p>
          <a:p>
            <a:r>
              <a:rPr lang="en-US" dirty="0" smtClean="0"/>
              <a:t>The </a:t>
            </a:r>
            <a:r>
              <a:rPr lang="en-US" dirty="0"/>
              <a:t>apoptotic process is controlled through the action of both activators and </a:t>
            </a:r>
            <a:r>
              <a:rPr lang="en-US" dirty="0" smtClean="0"/>
              <a:t>inhibitors </a:t>
            </a:r>
            <a:r>
              <a:rPr lang="en-US" dirty="0"/>
              <a:t>of </a:t>
            </a:r>
            <a:r>
              <a:rPr lang="en-US" dirty="0" smtClean="0"/>
              <a:t>caspases</a:t>
            </a:r>
            <a:r>
              <a:rPr lang="en-US" dirty="0"/>
              <a:t>(Inhibitors of apoptosis- IAP</a:t>
            </a:r>
            <a:r>
              <a:rPr lang="en-US" dirty="0" smtClean="0"/>
              <a:t>) proteins. </a:t>
            </a:r>
            <a:endParaRPr lang="en-US" dirty="0"/>
          </a:p>
          <a:p>
            <a:r>
              <a:rPr lang="en-US" dirty="0" smtClean="0"/>
              <a:t>IAP-antagonists </a:t>
            </a:r>
            <a:r>
              <a:rPr lang="en-US" dirty="0"/>
              <a:t>are mitochondrial proteins which bind and antagonize IAPs leading to the release of active caspases bound by IAPs</a:t>
            </a:r>
            <a:endParaRPr lang="en-US" dirty="0" smtClean="0"/>
          </a:p>
          <a:p>
            <a:r>
              <a:rPr lang="en-US" dirty="0"/>
              <a:t>Release of pro-apoptotic </a:t>
            </a:r>
            <a:r>
              <a:rPr lang="en-US" dirty="0" smtClean="0"/>
              <a:t>factors, including Cytochrome C and Smac/Diablo (SMAC), </a:t>
            </a:r>
            <a:r>
              <a:rPr lang="en-US" dirty="0"/>
              <a:t>from the </a:t>
            </a:r>
            <a:r>
              <a:rPr lang="en-US" dirty="0" smtClean="0"/>
              <a:t>mitochondrial intermembrane </a:t>
            </a:r>
            <a:r>
              <a:rPr lang="en-US" dirty="0"/>
              <a:t>space to the cytosol promotes caspases activation</a:t>
            </a:r>
            <a:endParaRPr lang="en-US" dirty="0" smtClean="0"/>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10" name="Group 2"/>
          <p:cNvGrpSpPr>
            <a:grpSpLocks/>
          </p:cNvGrpSpPr>
          <p:nvPr/>
        </p:nvGrpSpPr>
        <p:grpSpPr bwMode="auto">
          <a:xfrm>
            <a:off x="914400" y="685800"/>
            <a:ext cx="7010400" cy="5554663"/>
            <a:chOff x="480" y="720"/>
            <a:chExt cx="1968" cy="2064"/>
          </a:xfrm>
        </p:grpSpPr>
        <p:sp>
          <p:nvSpPr>
            <p:cNvPr id="145416" name="Rectangle 3"/>
            <p:cNvSpPr>
              <a:spLocks noChangeArrowheads="1"/>
            </p:cNvSpPr>
            <p:nvPr/>
          </p:nvSpPr>
          <p:spPr bwMode="auto">
            <a:xfrm>
              <a:off x="480" y="720"/>
              <a:ext cx="1968" cy="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endParaRPr lang="he-IL" altLang="en-US"/>
            </a:p>
          </p:txBody>
        </p:sp>
        <p:pic>
          <p:nvPicPr>
            <p:cNvPr id="145417" name="Picture 4"/>
            <p:cNvPicPr>
              <a:picLocks noChangeAspect="1" noChangeArrowheads="1"/>
            </p:cNvPicPr>
            <p:nvPr/>
          </p:nvPicPr>
          <p:blipFill>
            <a:blip r:embed="rId3" cstate="print">
              <a:lum contrast="16000"/>
              <a:extLst>
                <a:ext uri="{28A0092B-C50C-407E-A947-70E740481C1C}">
                  <a14:useLocalDpi xmlns:a14="http://schemas.microsoft.com/office/drawing/2010/main" xmlns="" val="0"/>
                </a:ext>
              </a:extLst>
            </a:blip>
            <a:srcRect/>
            <a:stretch>
              <a:fillRect/>
            </a:stretch>
          </p:blipFill>
          <p:spPr bwMode="auto">
            <a:xfrm>
              <a:off x="576" y="768"/>
              <a:ext cx="1728" cy="1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5411" name="Rectangle 5"/>
          <p:cNvSpPr>
            <a:spLocks noChangeArrowheads="1"/>
          </p:cNvSpPr>
          <p:nvPr/>
        </p:nvSpPr>
        <p:spPr bwMode="auto">
          <a:xfrm>
            <a:off x="1447800" y="1828800"/>
            <a:ext cx="2362200" cy="5334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rtl="0" eaLnBrk="1" hangingPunct="1"/>
            <a:r>
              <a:rPr lang="en-US" altLang="en-US" b="1"/>
              <a:t>IAP -Antagonists</a:t>
            </a:r>
          </a:p>
        </p:txBody>
      </p:sp>
      <p:pic>
        <p:nvPicPr>
          <p:cNvPr id="145412" name="Picture 6" descr="LargeMit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7200" y="0"/>
            <a:ext cx="25146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3" name="Rectangle 7"/>
          <p:cNvSpPr>
            <a:spLocks noChangeArrowheads="1"/>
          </p:cNvSpPr>
          <p:nvPr/>
        </p:nvSpPr>
        <p:spPr bwMode="auto">
          <a:xfrm>
            <a:off x="5715000" y="1676400"/>
            <a:ext cx="2133600" cy="3810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rtl="0" eaLnBrk="1" hangingPunct="1"/>
            <a:r>
              <a:rPr lang="en-US" altLang="en-US" b="1"/>
              <a:t>Cytochrome C</a:t>
            </a:r>
            <a:r>
              <a:rPr lang="en-US" altLang="en-US"/>
              <a:t> </a:t>
            </a:r>
          </a:p>
        </p:txBody>
      </p:sp>
      <p:sp>
        <p:nvSpPr>
          <p:cNvPr id="145414" name="Text Box 8"/>
          <p:cNvSpPr txBox="1">
            <a:spLocks noChangeArrowheads="1"/>
          </p:cNvSpPr>
          <p:nvPr/>
        </p:nvSpPr>
        <p:spPr bwMode="auto">
          <a:xfrm>
            <a:off x="6019800" y="0"/>
            <a:ext cx="23907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rtl="0" eaLnBrk="1" hangingPunct="1"/>
            <a:r>
              <a:rPr lang="en-US" altLang="en-US" b="1"/>
              <a:t>Apoptosis trigger</a:t>
            </a:r>
          </a:p>
        </p:txBody>
      </p:sp>
      <p:sp>
        <p:nvSpPr>
          <p:cNvPr id="145415" name="AutoShape 9"/>
          <p:cNvSpPr>
            <a:spLocks noChangeArrowheads="1"/>
          </p:cNvSpPr>
          <p:nvPr/>
        </p:nvSpPr>
        <p:spPr bwMode="auto">
          <a:xfrm>
            <a:off x="6629400" y="304800"/>
            <a:ext cx="609600" cy="838200"/>
          </a:xfrm>
          <a:prstGeom prst="curvedLeftArrow">
            <a:avLst>
              <a:gd name="adj1" fmla="val 27500"/>
              <a:gd name="adj2" fmla="val 55000"/>
              <a:gd name="adj3" fmla="val 33333"/>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endParaRPr lang="he-IL" altLang="en-US"/>
          </a:p>
        </p:txBody>
      </p:sp>
    </p:spTree>
    <p:extLst>
      <p:ext uri="{BB962C8B-B14F-4D97-AF65-F5344CB8AC3E}">
        <p14:creationId xmlns:p14="http://schemas.microsoft.com/office/powerpoint/2010/main" xmlns="" val="237574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ARTS- a mitochondrial pro-apoptotic  protein-initiates caspase activation upstream of MOMP</a:t>
            </a:r>
            <a:endParaRPr lang="en-US" sz="3600" b="1" dirty="0"/>
          </a:p>
        </p:txBody>
      </p:sp>
      <p:sp>
        <p:nvSpPr>
          <p:cNvPr id="3" name="Content Placeholder 2"/>
          <p:cNvSpPr>
            <a:spLocks noGrp="1"/>
          </p:cNvSpPr>
          <p:nvPr>
            <p:ph idx="1"/>
          </p:nvPr>
        </p:nvSpPr>
        <p:spPr/>
        <p:txBody>
          <a:bodyPr>
            <a:normAutofit/>
          </a:bodyPr>
          <a:lstStyle/>
          <a:p>
            <a:r>
              <a:rPr lang="en-US" dirty="0" smtClean="0"/>
              <a:t>ARTS is a mitochondrial </a:t>
            </a:r>
            <a:r>
              <a:rPr lang="en-US" dirty="0"/>
              <a:t>protein which is derived by differential splicing </a:t>
            </a:r>
            <a:r>
              <a:rPr lang="en-US" dirty="0" smtClean="0"/>
              <a:t>of the </a:t>
            </a:r>
            <a:r>
              <a:rPr lang="en-US" dirty="0"/>
              <a:t>human </a:t>
            </a:r>
            <a:r>
              <a:rPr lang="en-US" dirty="0" err="1"/>
              <a:t>Septin</a:t>
            </a:r>
            <a:r>
              <a:rPr lang="en-US" dirty="0"/>
              <a:t> 4 (</a:t>
            </a:r>
            <a:r>
              <a:rPr lang="en-US" i="1" dirty="0"/>
              <a:t>Sept4) </a:t>
            </a:r>
            <a:r>
              <a:rPr lang="en-US" dirty="0" smtClean="0"/>
              <a:t>gene</a:t>
            </a:r>
          </a:p>
          <a:p>
            <a:r>
              <a:rPr lang="en-US" dirty="0" smtClean="0"/>
              <a:t>ARTS acts as an XIAP-antagonist to initiate caspase activation and apoptosis.</a:t>
            </a:r>
          </a:p>
          <a:p>
            <a:r>
              <a:rPr lang="en-US" dirty="0" smtClean="0"/>
              <a:t>ARTS uses unique sequences to bind XIAP and promote its degradation leading to apoptosis</a:t>
            </a:r>
          </a:p>
          <a:p>
            <a:r>
              <a:rPr lang="en-US" dirty="0" smtClean="0"/>
              <a:t>High levels of ARTS alone are sufficient to promote apoptosis in many cancer cell lines</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1"/>
          <p:cNvPicPr/>
          <p:nvPr/>
        </p:nvPicPr>
        <p:blipFill>
          <a:blip r:embed="rId2" cstate="print"/>
          <a:srcRect/>
          <a:stretch>
            <a:fillRect/>
          </a:stretch>
        </p:blipFill>
        <p:spPr bwMode="auto">
          <a:xfrm>
            <a:off x="838200" y="762000"/>
            <a:ext cx="7162800" cy="5257800"/>
          </a:xfrm>
          <a:prstGeom prst="rect">
            <a:avLst/>
          </a:prstGeom>
          <a:noFill/>
          <a:ln w="9525">
            <a:noFill/>
            <a:miter lim="800000"/>
            <a:headEnd/>
            <a:tailEnd/>
          </a:ln>
        </p:spPr>
      </p:pic>
      <p:sp>
        <p:nvSpPr>
          <p:cNvPr id="5" name="TextBox 4"/>
          <p:cNvSpPr txBox="1"/>
          <p:nvPr/>
        </p:nvSpPr>
        <p:spPr>
          <a:xfrm>
            <a:off x="533400" y="6324600"/>
            <a:ext cx="2895600" cy="246221"/>
          </a:xfrm>
          <a:prstGeom prst="rect">
            <a:avLst/>
          </a:prstGeom>
          <a:noFill/>
        </p:spPr>
        <p:txBody>
          <a:bodyPr wrap="square" rtlCol="0">
            <a:spAutoFit/>
          </a:bodyPr>
          <a:lstStyle/>
          <a:p>
            <a:r>
              <a:rPr lang="en-US" sz="1000" dirty="0" smtClean="0"/>
              <a:t>*By Edison et al.2012</a:t>
            </a:r>
            <a:endParaRPr lang="en-US"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b="1" dirty="0" smtClean="0"/>
              <a:t>ARTS functions as a Tumor </a:t>
            </a:r>
            <a:r>
              <a:rPr lang="en-US" b="1" dirty="0"/>
              <a:t>suppressor </a:t>
            </a:r>
            <a:r>
              <a:rPr lang="en-US" b="1" dirty="0" smtClean="0"/>
              <a:t>protein, which is  </a:t>
            </a:r>
            <a:r>
              <a:rPr lang="en-US" b="1" dirty="0"/>
              <a:t>silenced in many types of cancers </a:t>
            </a:r>
            <a:endParaRPr lang="en-US" dirty="0"/>
          </a:p>
        </p:txBody>
      </p:sp>
      <p:sp>
        <p:nvSpPr>
          <p:cNvPr id="3" name="Content Placeholder 2"/>
          <p:cNvSpPr>
            <a:spLocks noGrp="1"/>
          </p:cNvSpPr>
          <p:nvPr>
            <p:ph idx="1"/>
          </p:nvPr>
        </p:nvSpPr>
        <p:spPr>
          <a:xfrm>
            <a:off x="457200" y="2468880"/>
            <a:ext cx="8229600" cy="4389120"/>
          </a:xfrm>
        </p:spPr>
        <p:txBody>
          <a:bodyPr/>
          <a:lstStyle/>
          <a:p>
            <a:r>
              <a:rPr lang="en-US" dirty="0"/>
              <a:t>ARTS expression </a:t>
            </a:r>
            <a:r>
              <a:rPr lang="en-US" dirty="0" smtClean="0"/>
              <a:t>is frequently </a:t>
            </a:r>
            <a:r>
              <a:rPr lang="en-US" dirty="0"/>
              <a:t>lost in acute lymphoblastic leukemia patients</a:t>
            </a:r>
          </a:p>
          <a:p>
            <a:r>
              <a:rPr lang="en-US" dirty="0" smtClean="0"/>
              <a:t>Leukemic </a:t>
            </a:r>
            <a:r>
              <a:rPr lang="en-US" dirty="0"/>
              <a:t>cells lacking ARTS were resistant to apoptotic induction</a:t>
            </a:r>
          </a:p>
          <a:p>
            <a:r>
              <a:rPr lang="en-US" dirty="0"/>
              <a:t>Deletion of the mouse Sept4 gene, which encodes ARTS, promotes tumor development</a:t>
            </a:r>
          </a:p>
          <a:p>
            <a:endParaRPr lang="en-US" dirty="0"/>
          </a:p>
        </p:txBody>
      </p:sp>
    </p:spTree>
    <p:extLst>
      <p:ext uri="{BB962C8B-B14F-4D97-AF65-F5344CB8AC3E}">
        <p14:creationId xmlns:p14="http://schemas.microsoft.com/office/powerpoint/2010/main" xmlns="" val="8025796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מסמך" ma:contentTypeID="0x010100D6F61E74F7254FFAACE179AD514BF94B00E5BAFAE9EC481B44A887128AEA8B460D" ma:contentTypeVersion="" ma:contentTypeDescription="צור פריט רשימה חדש." ma:contentTypeScope="" ma:versionID="3b61d496bdfd119985d8563668747021">
  <xsd:schema xmlns:xsd="http://www.w3.org/2001/XMLSchema" xmlns:xs="http://www.w3.org/2001/XMLSchema" xmlns:p="http://schemas.microsoft.com/office/2006/metadata/properties" xmlns:ns1="458654B0-58DA-43AF-B7B7-86C38ED4FD5E" targetNamespace="http://schemas.microsoft.com/office/2006/metadata/properties" ma:root="true" ma:fieldsID="695313bd741453274c42219807639905" ns1:_="">
    <xsd:import namespace="458654B0-58DA-43AF-B7B7-86C38ED4FD5E"/>
    <xsd:element name="properties">
      <xsd:complexType>
        <xsd:sequence>
          <xsd:element name="documentManagement">
            <xsd:complexType>
              <xsd:all>
                <xsd:element ref="ns1:Document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8654B0-58DA-43AF-B7B7-86C38ED4FD5E" elementFormDefault="qualified">
    <xsd:import namespace="http://schemas.microsoft.com/office/2006/documentManagement/types"/>
    <xsd:import namespace="http://schemas.microsoft.com/office/infopath/2007/PartnerControls"/>
    <xsd:element name="DocumentUrl" ma:index="2" nillable="true" ma:displayName="Url" ma:internalName="DocumentUrl">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6" ma:displayName="מחבר"/>
        <xsd:element ref="dcterms:created" minOccurs="0" maxOccurs="1"/>
        <xsd:element ref="dc:identifier" minOccurs="0" maxOccurs="1"/>
        <xsd:element name="contentType" minOccurs="0" maxOccurs="1" type="xsd:string"/>
        <xsd:element ref="dc:title" minOccurs="0" maxOccurs="1" ma:index="4" ma:displayName="כותרת"/>
        <xsd:element ref="dc:subject" minOccurs="0" maxOccurs="1"/>
        <xsd:element ref="dc:description" minOccurs="0" maxOccurs="1" ma:index="8" ma:displayName="הערות"/>
        <xsd:element name="keywords" minOccurs="0" maxOccurs="1" type="xsd:string" ma:index="5" ma:displayName="מילות מפתח"/>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umentUrl xmlns="458654B0-58DA-43AF-B7B7-86C38ED4FD5E" xsi:nil="true"/>
  </documentManagement>
</p:properties>
</file>

<file path=customXml/itemProps1.xml><?xml version="1.0" encoding="utf-8"?>
<ds:datastoreItem xmlns:ds="http://schemas.openxmlformats.org/officeDocument/2006/customXml" ds:itemID="{63D18171-3D74-4F98-B54B-4FD8DCC0232F}"/>
</file>

<file path=customXml/itemProps2.xml><?xml version="1.0" encoding="utf-8"?>
<ds:datastoreItem xmlns:ds="http://schemas.openxmlformats.org/officeDocument/2006/customXml" ds:itemID="{CAAAD02D-C0E2-45D4-9E39-F53D2C7A4B10}"/>
</file>

<file path=docProps/app.xml><?xml version="1.0" encoding="utf-8"?>
<Properties xmlns="http://schemas.openxmlformats.org/officeDocument/2006/extended-properties" xmlns:vt="http://schemas.openxmlformats.org/officeDocument/2006/docPropsVTypes">
  <Template>Flow</Template>
  <TotalTime>9094</TotalTime>
  <Words>1448</Words>
  <Application>Microsoft Office PowerPoint</Application>
  <PresentationFormat>On-screen Show (4:3)</PresentationFormat>
  <Paragraphs>219</Paragraphs>
  <Slides>34</Slides>
  <Notes>5</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2</vt:i4>
      </vt:variant>
      <vt:variant>
        <vt:lpstr>Slide Titles</vt:lpstr>
      </vt:variant>
      <vt:variant>
        <vt:i4>34</vt:i4>
      </vt:variant>
    </vt:vector>
  </HeadingPairs>
  <TitlesOfParts>
    <vt:vector size="38" baseType="lpstr">
      <vt:lpstr>Flow</vt:lpstr>
      <vt:lpstr>???</vt:lpstr>
      <vt:lpstr>Image</vt:lpstr>
      <vt:lpstr>Photo Editor Photo</vt:lpstr>
      <vt:lpstr> Methylation of ARTS promoter is responsible for its silencing in several types of cancer  </vt:lpstr>
      <vt:lpstr>Programmed cell death- Apoptosis</vt:lpstr>
      <vt:lpstr>Slide 3</vt:lpstr>
      <vt:lpstr>Slide 4</vt:lpstr>
      <vt:lpstr> The Mitochondrial pathway</vt:lpstr>
      <vt:lpstr>Slide 6</vt:lpstr>
      <vt:lpstr>ARTS- a mitochondrial pro-apoptotic  protein-initiates caspase activation upstream of MOMP</vt:lpstr>
      <vt:lpstr>Slide 8</vt:lpstr>
      <vt:lpstr>ARTS functions as a Tumor suppressor protein, which is  silenced in many types of cancers </vt:lpstr>
      <vt:lpstr>Slide 10</vt:lpstr>
      <vt:lpstr>Slide 11</vt:lpstr>
      <vt:lpstr>Methylation</vt:lpstr>
      <vt:lpstr>Slide 13</vt:lpstr>
      <vt:lpstr>Hypothesis: A common feature of most cancers is the loss of their ability to undergo apoptosis. One mechanism leading to that is by silencing tumor suppressor proteins which promote apoptosis. We assumed that if we will restore  expression of ARTS by demethylation in these cells it will lead to specific apoptosis of these cancer cells.   </vt:lpstr>
      <vt:lpstr>Work aims: </vt:lpstr>
      <vt:lpstr>5-Azacytidine (5-Aza) C8H12N4O5 </vt:lpstr>
      <vt:lpstr>Testing the effect of 5-AZA on ARTS RNA expression: Experimental procedure</vt:lpstr>
      <vt:lpstr>The cells that were examined</vt:lpstr>
      <vt:lpstr>Results: ARTS promoter is methylated in A375, UACC and HepG2 cell lines</vt:lpstr>
      <vt:lpstr>Slide 20</vt:lpstr>
      <vt:lpstr>Slide 21</vt:lpstr>
      <vt:lpstr>5-Aza treatment caused demethylation of ARTS promoter in a dose depended manner in A375 cell line</vt:lpstr>
      <vt:lpstr>Slide 23</vt:lpstr>
      <vt:lpstr>ARTS expression increases with the exposure to 5-Aza at the RNA levels in HepG2 cell line </vt:lpstr>
      <vt:lpstr>Slide 25</vt:lpstr>
      <vt:lpstr>5-Aza treatment causes demethylation of ARTS in dose depended manner in HepG2 cell line </vt:lpstr>
      <vt:lpstr>  ARTS RNA Analysis-summary results</vt:lpstr>
      <vt:lpstr>To test the effect of 5-Aza on protein levels of ARTS we used the following methods:</vt:lpstr>
      <vt:lpstr>Slide 29</vt:lpstr>
      <vt:lpstr>The effect of 5-Aza on ARTS Protein expression levels in Sk-Mel and UACC cells</vt:lpstr>
      <vt:lpstr>Slide 31</vt:lpstr>
      <vt:lpstr>ARTS protein Analysis-summary</vt:lpstr>
      <vt:lpstr>Post translational modifications such as degradation could explain the smaller effect seen in the 5-AZA treated cells at the protein levels as compared to the more significant effect seen at the RNA level </vt:lpstr>
      <vt:lpstr>    Conclusions:  1. Silencing of ARTS occurs through methylation in several solid tumor cell lines:  A375 (melanoma), UACC (ductal carcinoma),HepG2 (hepatocellular carcinoma), HCT (colorectal carcinoma), and  Sk-Mel (melanoma)   2. Post translational modifications such as Ubiquitin-Proteasome degradation of ARTS (published) could explain the smaller effect seen in the 5-AZA treated cells at the protein levels as compared to the more significant effect seen at the RNA level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פרוייקט מחקר במדעי החיים - דנה ממרייב</dc:title>
  <dc:creator>Dana</dc:creator>
  <cp:keywords/>
  <dc:description/>
  <cp:lastModifiedBy>Dana</cp:lastModifiedBy>
  <cp:revision>368</cp:revision>
  <dcterms:created xsi:type="dcterms:W3CDTF">2015-09-11T17:44:47Z</dcterms:created>
  <dcterms:modified xsi:type="dcterms:W3CDTF">2015-11-28T14:09:58Z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1962317071</vt:i4>
  </property>
  <property fmtid="{D5CDD505-2E9C-101B-9397-08002B2CF9AE}" pid="3" name="_NewReviewCycle">
    <vt:lpwstr/>
  </property>
  <property fmtid="{D5CDD505-2E9C-101B-9397-08002B2CF9AE}" pid="4" name="_EmailSubject">
    <vt:lpwstr>דנה ממרייב - סיום פרויקט מחקר במדעי החיים</vt:lpwstr>
  </property>
  <property fmtid="{D5CDD505-2E9C-101B-9397-08002B2CF9AE}" pid="5" name="_AuthorEmail">
    <vt:lpwstr>anatba@openu.ac.il</vt:lpwstr>
  </property>
  <property fmtid="{D5CDD505-2E9C-101B-9397-08002B2CF9AE}" pid="6" name="_AuthorEmailDisplayName">
    <vt:lpwstr>Anat Barnea</vt:lpwstr>
  </property>
  <property fmtid="{D5CDD505-2E9C-101B-9397-08002B2CF9AE}" pid="7" name="ContentTypeId">
    <vt:lpwstr>0x010100D6F61E74F7254FFAACE179AD514BF94B00E5BAFAE9EC481B44A887128AEA8B460D</vt:lpwstr>
  </property>
</Properties>
</file>